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3" r:id="rId2"/>
    <p:sldId id="430" r:id="rId3"/>
    <p:sldId id="421" r:id="rId4"/>
    <p:sldId id="422" r:id="rId5"/>
    <p:sldId id="415" r:id="rId6"/>
    <p:sldId id="425" r:id="rId7"/>
    <p:sldId id="432" r:id="rId8"/>
    <p:sldId id="426" r:id="rId9"/>
    <p:sldId id="427" r:id="rId10"/>
    <p:sldId id="428" r:id="rId1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ldzhieva.m" initials="b" lastIdx="2" clrIdx="0"/>
  <p:cmAuthor id="1" name="Svetlin Stoyanov" initials="SS" lastIdx="8" clrIdx="1"/>
  <p:cmAuthor id="2" name="Ludmil Garkov" initials="LG" lastIdx="5" clrIdx="2"/>
  <p:cmAuthor id="3" name="Nikolay Dimitrov" initials="ND" lastIdx="2" clrIdx="3"/>
  <p:cmAuthor id="4" name="Stefan Samardjiev" initials="SS" lastIdx="2" clrIdx="4"/>
  <p:cmAuthor id="5" name="Mihail Valchanov" initials="MV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298F"/>
    <a:srgbClr val="FFFF66"/>
    <a:srgbClr val="403F99"/>
    <a:srgbClr val="E6E6E6"/>
    <a:srgbClr val="1F69A1"/>
    <a:srgbClr val="5AC2EC"/>
    <a:srgbClr val="003466"/>
    <a:srgbClr val="292562"/>
    <a:srgbClr val="FFCCCC"/>
    <a:srgbClr val="008E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6362" autoAdjust="0"/>
  </p:normalViewPr>
  <p:slideViewPr>
    <p:cSldViewPr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251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ACE27-F6DD-4E5F-AC19-FE068FEBD072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95EC73-2DF0-4E76-AF09-ED089D110D55}">
      <dgm:prSet phldrT="[Text]" custT="1"/>
      <dgm:spPr>
        <a:solidFill>
          <a:srgbClr val="7030A0"/>
        </a:solidFill>
      </dgm:spPr>
      <dgm:t>
        <a:bodyPr lIns="0"/>
        <a:lstStyle/>
        <a:p>
          <a:r>
            <a: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4,5 млрд. лева</a:t>
          </a:r>
          <a:endParaRPr lang="en-GB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A07EEA-4016-4CFC-93C5-EA17D656D224}" type="parTrans" cxnId="{0DF895C9-3438-4E14-B196-B5F15B5772C7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5AC0EB-DA36-415A-99BD-F629AE8530C8}" type="sibTrans" cxnId="{0DF895C9-3438-4E14-B196-B5F15B5772C7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1BBBCA7-48B5-4DC4-9B50-B24F09DE3BB9}">
      <dgm:prSet phldrT="[Text]" custT="1"/>
      <dgm:spPr/>
      <dgm:t>
        <a:bodyPr lIns="0"/>
        <a:lstStyle/>
        <a:p>
          <a:pPr>
            <a:spcAft>
              <a:spcPts val="0"/>
            </a:spcAft>
          </a:pPr>
          <a:r>
            <a:rPr lang="bg-BG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Кредити за </a:t>
          </a:r>
          <a:r>
            <a:rPr lang="bg-BG" sz="12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микро</a:t>
          </a:r>
          <a:r>
            <a:rPr lang="bg-BG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предприятия </a:t>
          </a:r>
          <a:r>
            <a:rPr lang="en-US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bg-BG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ФМФИБ)</a:t>
          </a:r>
        </a:p>
        <a:p>
          <a:pPr>
            <a:spcAft>
              <a:spcPts val="0"/>
            </a:spcAft>
          </a:pPr>
          <a:r>
            <a:rPr lang="bg-BG" sz="1200" u="sng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24 млн. лева</a:t>
          </a:r>
        </a:p>
        <a:p>
          <a:pPr>
            <a:spcAft>
              <a:spcPct val="35000"/>
            </a:spcAft>
          </a:pPr>
          <a:r>
            <a:rPr lang="bg-BG" sz="12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50 хил. лв. </a:t>
          </a:r>
          <a:r>
            <a:rPr lang="bg-BG" sz="12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инвест</a:t>
          </a:r>
          <a:r>
            <a:rPr lang="bg-BG" sz="12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. и оборотни кредити за </a:t>
          </a:r>
          <a:r>
            <a:rPr lang="bg-BG" sz="12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микро</a:t>
          </a:r>
          <a:r>
            <a:rPr lang="bg-BG" sz="12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и социални  предприятия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CED2AB-CB0A-43A5-8491-E79EA813141B}" type="parTrans" cxnId="{C7F01E06-DF2A-425A-A28F-A8F25BDD9EF0}">
      <dgm:prSet custT="1"/>
      <dgm:spPr/>
      <dgm:t>
        <a:bodyPr lIns="0"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A1E0F98-3558-4A0F-BA5F-99DCD084C3EE}" type="sibTrans" cxnId="{C7F01E06-DF2A-425A-A28F-A8F25BDD9EF0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988D3FA-25E6-4B51-994A-E9C08247FC36}">
      <dgm:prSet phldrT="[Text]" custT="1"/>
      <dgm:spPr/>
      <dgm:t>
        <a:bodyPr/>
        <a:lstStyle/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Градско развитие (ФМФИБ)</a:t>
          </a:r>
          <a:endParaRPr lang="en-GB" sz="1200" b="0" i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0" i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353 млн. лева</a:t>
          </a:r>
          <a:endParaRPr lang="en-GB" sz="1200" b="0" i="0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40 млн. лв. </a:t>
          </a:r>
          <a:r>
            <a:rPr lang="bg-BG" sz="1200" b="0" i="0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инвест</a:t>
          </a:r>
          <a:r>
            <a:rPr lang="bg-BG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. и оборотни кредити за </a:t>
          </a:r>
          <a:endParaRPr lang="en-GB" sz="1200" b="0" i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bg-BG" sz="1200" b="0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проекти за градско развитие</a:t>
          </a:r>
          <a:endParaRPr lang="en-GB" sz="1200" b="0" i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C8774-F4D3-4D21-96A2-6F52EC1C71A0}" type="parTrans" cxnId="{7F72E0B4-0123-4347-A66F-B67A15926284}">
      <dgm:prSet custT="1"/>
      <dgm:spPr/>
      <dgm:t>
        <a:bodyPr lIns="0"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DACC1BB-9AB2-45FC-9ABC-2E7E041682CB}" type="sibTrans" cxnId="{7F72E0B4-0123-4347-A66F-B67A15926284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597E379-C599-4E9C-8A7E-B24325CB5601}">
      <dgm:prSet phldrT="[Text]" custT="1"/>
      <dgm:spPr/>
      <dgm:t>
        <a:bodyPr/>
        <a:lstStyle/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Джесика (ФМФИБ)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0" i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65 млн. лева</a:t>
          </a:r>
          <a:endParaRPr lang="en-GB" sz="1200" b="0" i="0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Инвест.</a:t>
          </a:r>
          <a:r>
            <a:rPr lang="bg-BG" sz="1200" b="0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bg-BG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и оборотни кредити за</a:t>
          </a:r>
          <a:r>
            <a:rPr lang="bg-BG" sz="1200" b="0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проекти за градско развитие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22A96C-8C67-4D52-90A0-002DC31105BE}" type="parTrans" cxnId="{8003D732-0D44-4715-8E0B-ECBC98122CAD}">
      <dgm:prSet custT="1"/>
      <dgm:spPr/>
      <dgm:t>
        <a:bodyPr lIns="0"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30F6A4A-3894-4BF4-ACE8-4FCA5EFC0C05}" type="sibTrans" cxnId="{8003D732-0D44-4715-8E0B-ECBC98122CAD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D252527-2F4A-4265-9271-5C6F0771EC24}">
      <dgm:prSet phldrT="[Text]" custT="1"/>
      <dgm:spPr>
        <a:solidFill>
          <a:srgbClr val="003466"/>
        </a:solidFill>
      </dgm:spPr>
      <dgm:t>
        <a:bodyPr lIns="0"/>
        <a:lstStyle/>
        <a:p>
          <a:pPr>
            <a:lnSpc>
              <a:spcPct val="100000"/>
            </a:lnSpc>
            <a:buNone/>
          </a:pPr>
          <a:r>
            <a:rPr lang="bg-B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Безлихвени кредити за физически лица (ББР)</a:t>
          </a:r>
        </a:p>
        <a:p>
          <a:pPr>
            <a:lnSpc>
              <a:spcPct val="100000"/>
            </a:lnSpc>
            <a:buNone/>
          </a:pPr>
          <a:r>
            <a:rPr lang="en-US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200 </a:t>
          </a:r>
          <a:r>
            <a:rPr lang="bg-BG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млн. лева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bg-BG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до 4500 лв. кредити на ФЛ. 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36BBF9-F891-4740-83DA-A30317FB2548}" type="parTrans" cxnId="{D24FEA50-635A-44B5-A60B-2D6E1EB3C381}">
      <dgm:prSet custT="1"/>
      <dgm:spPr/>
      <dgm:t>
        <a:bodyPr lIns="0"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85138C2-F52D-4204-8302-F8EC8C82878A}" type="sibTrans" cxnId="{D24FEA50-635A-44B5-A60B-2D6E1EB3C381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61B27C9-4A5C-4FB4-A364-3D18CDCC4210}">
      <dgm:prSet custT="1"/>
      <dgm:spPr>
        <a:solidFill>
          <a:srgbClr val="003466"/>
        </a:solidFill>
      </dgm:spPr>
      <dgm:t>
        <a:bodyPr lIns="0"/>
        <a:lstStyle/>
        <a:p>
          <a:r>
            <a:rPr lang="bg-B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Необезпечени </a:t>
          </a:r>
          <a:r>
            <a:rPr lang="bg-BG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кредити за МСП (ББР)</a:t>
          </a:r>
        </a:p>
        <a:p>
          <a:r>
            <a:rPr lang="ru-RU" sz="1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2 млрд. лева </a:t>
          </a:r>
        </a:p>
        <a:p>
          <a:r>
            <a: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300</a:t>
          </a:r>
          <a:r>
            <a:rPr lang="ru-RU" sz="120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хил. лв. о</a:t>
          </a:r>
          <a:r>
            <a:rPr lang="bg-BG" sz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боротни</a:t>
          </a:r>
          <a:r>
            <a:rPr lang="bg-BG" sz="120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кредит на ММСП</a:t>
          </a:r>
          <a:endParaRPr lang="en-GB" sz="1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850CD6-3196-408D-90B4-A0F954C30E3B}" type="parTrans" cxnId="{5D6A9401-3948-4F6D-87E7-2CBCEFCDCF15}">
      <dgm:prSet custT="1"/>
      <dgm:spPr/>
      <dgm:t>
        <a:bodyPr lIns="0"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3D7222-6540-4C4D-B51B-29237621C475}" type="sibTrans" cxnId="{5D6A9401-3948-4F6D-87E7-2CBCEFCDCF15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79B4499-E4DA-4762-8E10-8E5A4AF53F23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Джереми (ЕИФ)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0" i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880 млн. лева</a:t>
          </a:r>
          <a:endParaRPr lang="en-GB" sz="1200" b="0" i="0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3.6 млн лева </a:t>
          </a:r>
          <a:r>
            <a:rPr lang="bg-BG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оборотно финансиране на </a:t>
          </a:r>
          <a:r>
            <a:rPr lang="ru-RU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МСП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473F2A-371D-4493-8519-8F3AFF0901B9}" type="parTrans" cxnId="{BD7467AD-8398-452B-B444-13A8395300A7}">
      <dgm:prSet custT="1"/>
      <dgm:spPr/>
      <dgm:t>
        <a:bodyPr lIns="0"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C108C99-F5EF-4E7C-82B1-156D8049182F}" type="sibTrans" cxnId="{BD7467AD-8398-452B-B444-13A8395300A7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48CF12-98C3-4FF9-B81A-84F59EB7C025}">
      <dgm:prSet custT="1"/>
      <dgm:spPr/>
      <dgm:t>
        <a:bodyPr/>
        <a:lstStyle/>
        <a:p>
          <a:r>
            <a:rPr lang="bg-BG" sz="12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Капиталови инвестиции (ФМФИБ)</a:t>
          </a:r>
          <a:endParaRPr lang="en-GB" sz="1200" b="0" i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bg-BG" sz="1200" b="0" i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150 млн.</a:t>
          </a:r>
          <a:r>
            <a:rPr lang="bg-BG" sz="1200" b="0" i="0" u="sng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лева</a:t>
          </a:r>
          <a:endParaRPr lang="en-GB" sz="1200" b="0" i="0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bg-BG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Средно 800 </a:t>
          </a:r>
          <a:r>
            <a:rPr lang="bg-BG" sz="1200" b="0" i="0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хил.лв</a:t>
          </a:r>
          <a:r>
            <a:rPr lang="bg-BG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. капиталови инвестиции на МСП 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A9AE3C3-DC72-4768-9974-8C0AD042B3DB}" type="parTrans" cxnId="{325BD49F-D847-42EF-B776-E1E431FCD048}">
      <dgm:prSet custT="1"/>
      <dgm:spPr/>
      <dgm:t>
        <a:bodyPr lIns="0"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4E169B-42FC-47B1-8B32-9BE8BD1B2CC8}" type="sibTrans" cxnId="{325BD49F-D847-42EF-B776-E1E431FCD048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C11D3D-E613-44D0-A72D-C982398BE489}">
      <dgm:prSet custT="1"/>
      <dgm:spPr/>
      <dgm:t>
        <a:bodyPr/>
        <a:lstStyle/>
        <a:p>
          <a:pPr marL="0"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Кредити за МСП с лихвена субсидия</a:t>
          </a:r>
        </a:p>
        <a:p>
          <a:pPr marL="0"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(ФМФИБ)</a:t>
          </a:r>
        </a:p>
        <a:p>
          <a:pPr marL="0"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</a:t>
          </a:r>
          <a:r>
            <a:rPr lang="en-US" sz="1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850</a:t>
          </a:r>
          <a:r>
            <a:rPr lang="bg-BG" sz="1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млн. лева</a:t>
          </a:r>
        </a:p>
        <a:p>
          <a:pPr marL="0"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3.6 млн лв. инвест. и о</a:t>
          </a:r>
          <a:r>
            <a:rPr lang="bg-BG" sz="1200" b="0" i="0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боротни</a:t>
          </a:r>
          <a:r>
            <a:rPr lang="bg-BG" sz="1200" b="0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кредити на МСП</a:t>
          </a:r>
          <a:endParaRPr lang="en-GB" sz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094EF0E-C6EC-4A0D-806B-CBB7D9018FE7}" type="sibTrans" cxnId="{C41AF95E-D465-4664-A14C-6E75B2D5EACC}">
      <dgm:prSet/>
      <dgm:spPr/>
      <dgm:t>
        <a:bodyPr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C81B91-2EF4-4623-A90D-27392FC21B10}" type="parTrans" cxnId="{C41AF95E-D465-4664-A14C-6E75B2D5EACC}">
      <dgm:prSet custT="1"/>
      <dgm:spPr/>
      <dgm:t>
        <a:bodyPr lIns="0"/>
        <a:lstStyle/>
        <a:p>
          <a:endParaRPr lang="en-GB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D209B43-A107-407E-B84D-EC0C0BB6E81C}" type="pres">
      <dgm:prSet presAssocID="{F16ACE27-F6DD-4E5F-AC19-FE068FEBD0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BD2EB5-DADE-439B-A375-007C623F0BD1}" type="pres">
      <dgm:prSet presAssocID="{B095EC73-2DF0-4E76-AF09-ED089D110D55}" presName="centerShape" presStyleLbl="node0" presStyleIdx="0" presStyleCnt="1" custScaleX="89442" custScaleY="89442"/>
      <dgm:spPr/>
      <dgm:t>
        <a:bodyPr/>
        <a:lstStyle/>
        <a:p>
          <a:endParaRPr lang="en-US"/>
        </a:p>
      </dgm:t>
    </dgm:pt>
    <dgm:pt modelId="{E38E5567-D7C2-4D0F-A572-EE0A16808A3F}" type="pres">
      <dgm:prSet presAssocID="{88CED2AB-CB0A-43A5-8491-E79EA813141B}" presName="parTrans" presStyleLbl="sibTrans2D1" presStyleIdx="0" presStyleCnt="8"/>
      <dgm:spPr/>
      <dgm:t>
        <a:bodyPr/>
        <a:lstStyle/>
        <a:p>
          <a:endParaRPr lang="en-US"/>
        </a:p>
      </dgm:t>
    </dgm:pt>
    <dgm:pt modelId="{D444E215-1E76-4A24-906E-52FC8B4EB13D}" type="pres">
      <dgm:prSet presAssocID="{88CED2AB-CB0A-43A5-8491-E79EA813141B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11E33FE4-F575-4D75-B579-DA39A9B98AB2}" type="pres">
      <dgm:prSet presAssocID="{B1BBBCA7-48B5-4DC4-9B50-B24F09DE3BB9}" presName="node" presStyleLbl="node1" presStyleIdx="0" presStyleCnt="8" custScaleX="141972" custScaleY="141972" custRadScaleRad="86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5F976-224B-43CC-B909-2A7101FCC6D1}" type="pres">
      <dgm:prSet presAssocID="{C0850CD6-3196-408D-90B4-A0F954C30E3B}" presName="parTrans" presStyleLbl="sibTrans2D1" presStyleIdx="1" presStyleCnt="8"/>
      <dgm:spPr/>
      <dgm:t>
        <a:bodyPr/>
        <a:lstStyle/>
        <a:p>
          <a:endParaRPr lang="en-US"/>
        </a:p>
      </dgm:t>
    </dgm:pt>
    <dgm:pt modelId="{0BB50AE3-845D-4290-9C2C-8A5E3CE65497}" type="pres">
      <dgm:prSet presAssocID="{C0850CD6-3196-408D-90B4-A0F954C30E3B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52903D2E-44AC-49CE-BFD3-8C2FBB9B6CCA}" type="pres">
      <dgm:prSet presAssocID="{B61B27C9-4A5C-4FB4-A364-3D18CDCC4210}" presName="node" presStyleLbl="node1" presStyleIdx="1" presStyleCnt="8" custScaleX="141972" custScaleY="141972" custRadScaleRad="144206" custRadScaleInc="40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A0B21-70AF-47FB-AD32-E218E0BD2CB9}" type="pres">
      <dgm:prSet presAssocID="{C0C81B91-2EF4-4623-A90D-27392FC21B10}" presName="parTrans" presStyleLbl="sibTrans2D1" presStyleIdx="2" presStyleCnt="8"/>
      <dgm:spPr/>
      <dgm:t>
        <a:bodyPr/>
        <a:lstStyle/>
        <a:p>
          <a:endParaRPr lang="en-US"/>
        </a:p>
      </dgm:t>
    </dgm:pt>
    <dgm:pt modelId="{873D777F-1829-4BAE-8D6F-7033BF159B5C}" type="pres">
      <dgm:prSet presAssocID="{C0C81B91-2EF4-4623-A90D-27392FC21B1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14BC36B0-D785-4A24-A3EE-0269B373E861}" type="pres">
      <dgm:prSet presAssocID="{C0C11D3D-E613-44D0-A72D-C982398BE489}" presName="node" presStyleLbl="node1" presStyleIdx="2" presStyleCnt="8" custScaleX="141972" custScaleY="141972" custRadScaleRad="159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4001-C11F-4AB2-ACED-A01B6CC019C3}" type="pres">
      <dgm:prSet presAssocID="{AF473F2A-371D-4493-8519-8F3AFF0901B9}" presName="parTrans" presStyleLbl="sibTrans2D1" presStyleIdx="3" presStyleCnt="8"/>
      <dgm:spPr/>
      <dgm:t>
        <a:bodyPr/>
        <a:lstStyle/>
        <a:p>
          <a:endParaRPr lang="en-US"/>
        </a:p>
      </dgm:t>
    </dgm:pt>
    <dgm:pt modelId="{3A7A5FC5-28ED-415D-AB14-FE8FD1FC434F}" type="pres">
      <dgm:prSet presAssocID="{AF473F2A-371D-4493-8519-8F3AFF0901B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C3EF273D-1643-43A1-80C9-97F72646A0B0}" type="pres">
      <dgm:prSet presAssocID="{379B4499-E4DA-4762-8E10-8E5A4AF53F23}" presName="node" presStyleLbl="node1" presStyleIdx="3" presStyleCnt="8" custScaleX="141972" custScaleY="141972" custRadScaleRad="83628" custRadScaleInc="202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C7BB1-F4B0-4B6F-ABF4-AF2356BE813C}" type="pres">
      <dgm:prSet presAssocID="{DA9AE3C3-DC72-4768-9974-8C0AD042B3DB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75EECE7-8051-4FE3-9A28-77EEA2D12276}" type="pres">
      <dgm:prSet presAssocID="{DA9AE3C3-DC72-4768-9974-8C0AD042B3DB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47499E44-34D0-46B2-B1AD-A45353974B01}" type="pres">
      <dgm:prSet presAssocID="{C248CF12-98C3-4FF9-B81A-84F59EB7C025}" presName="node" presStyleLbl="node1" presStyleIdx="4" presStyleCnt="8" custScaleX="141972" custScaleY="141972" custRadScaleRad="140684" custRadScaleInc="-229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74190-7905-4735-9FE8-15685F0C370A}" type="pres">
      <dgm:prSet presAssocID="{831C8774-F4D3-4D21-96A2-6F52EC1C71A0}" presName="parTrans" presStyleLbl="sibTrans2D1" presStyleIdx="5" presStyleCnt="8"/>
      <dgm:spPr/>
      <dgm:t>
        <a:bodyPr/>
        <a:lstStyle/>
        <a:p>
          <a:endParaRPr lang="en-US"/>
        </a:p>
      </dgm:t>
    </dgm:pt>
    <dgm:pt modelId="{88E13490-1B37-4B4A-BCFD-217A978CFD09}" type="pres">
      <dgm:prSet presAssocID="{831C8774-F4D3-4D21-96A2-6F52EC1C71A0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DEB51265-5A07-4522-9454-EAC49A073B9B}" type="pres">
      <dgm:prSet presAssocID="{D988D3FA-25E6-4B51-994A-E9C08247FC36}" presName="node" presStyleLbl="node1" presStyleIdx="5" presStyleCnt="8" custScaleX="144811" custScaleY="141972" custRadScaleRad="142647" custRadScaleInc="32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CEBD0-CE95-46C1-A022-CCB14844A9DD}" type="pres">
      <dgm:prSet presAssocID="{D022A96C-8C67-4D52-90A0-002DC31105BE}" presName="parTrans" presStyleLbl="sibTrans2D1" presStyleIdx="6" presStyleCnt="8"/>
      <dgm:spPr/>
      <dgm:t>
        <a:bodyPr/>
        <a:lstStyle/>
        <a:p>
          <a:endParaRPr lang="en-US"/>
        </a:p>
      </dgm:t>
    </dgm:pt>
    <dgm:pt modelId="{9D5130DB-7888-46E3-A4F8-1F9EC9174C83}" type="pres">
      <dgm:prSet presAssocID="{D022A96C-8C67-4D52-90A0-002DC31105BE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4F0E35C5-4341-4DC4-AAF1-19C95A65E14E}" type="pres">
      <dgm:prSet presAssocID="{B597E379-C599-4E9C-8A7E-B24325CB5601}" presName="node" presStyleLbl="node1" presStyleIdx="6" presStyleCnt="8" custScaleX="141972" custScaleY="141972" custRadScaleRad="163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5F996-1C5D-47F0-AF19-FB52CF5AE47E}" type="pres">
      <dgm:prSet presAssocID="{5836BBF9-F891-4740-83DA-A30317FB2548}" presName="parTrans" presStyleLbl="sibTrans2D1" presStyleIdx="7" presStyleCnt="8"/>
      <dgm:spPr/>
      <dgm:t>
        <a:bodyPr/>
        <a:lstStyle/>
        <a:p>
          <a:endParaRPr lang="en-US"/>
        </a:p>
      </dgm:t>
    </dgm:pt>
    <dgm:pt modelId="{B4DB8A6B-BFE2-441D-9E0E-5B679DE6A22A}" type="pres">
      <dgm:prSet presAssocID="{5836BBF9-F891-4740-83DA-A30317FB2548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FA94A4E4-7151-42F1-B8DF-D767B4D02927}" type="pres">
      <dgm:prSet presAssocID="{1D252527-2F4A-4265-9271-5C6F0771EC24}" presName="node" presStyleLbl="node1" presStyleIdx="7" presStyleCnt="8" custScaleX="141972" custScaleY="141972" custRadScaleRad="144683" custRadScaleInc="-40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6A9401-3948-4F6D-87E7-2CBCEFCDCF15}" srcId="{B095EC73-2DF0-4E76-AF09-ED089D110D55}" destId="{B61B27C9-4A5C-4FB4-A364-3D18CDCC4210}" srcOrd="1" destOrd="0" parTransId="{C0850CD6-3196-408D-90B4-A0F954C30E3B}" sibTransId="{703D7222-6540-4C4D-B51B-29237621C475}"/>
    <dgm:cxn modelId="{8003D732-0D44-4715-8E0B-ECBC98122CAD}" srcId="{B095EC73-2DF0-4E76-AF09-ED089D110D55}" destId="{B597E379-C599-4E9C-8A7E-B24325CB5601}" srcOrd="6" destOrd="0" parTransId="{D022A96C-8C67-4D52-90A0-002DC31105BE}" sibTransId="{A30F6A4A-3894-4BF4-ACE8-4FCA5EFC0C05}"/>
    <dgm:cxn modelId="{490D61E0-DDB3-4DF3-BF84-A29AE0E64190}" type="presOf" srcId="{D022A96C-8C67-4D52-90A0-002DC31105BE}" destId="{666CEBD0-CE95-46C1-A022-CCB14844A9DD}" srcOrd="0" destOrd="0" presId="urn:microsoft.com/office/officeart/2005/8/layout/radial5"/>
    <dgm:cxn modelId="{325BD49F-D847-42EF-B776-E1E431FCD048}" srcId="{B095EC73-2DF0-4E76-AF09-ED089D110D55}" destId="{C248CF12-98C3-4FF9-B81A-84F59EB7C025}" srcOrd="4" destOrd="0" parTransId="{DA9AE3C3-DC72-4768-9974-8C0AD042B3DB}" sibTransId="{C14E169B-42FC-47B1-8B32-9BE8BD1B2CC8}"/>
    <dgm:cxn modelId="{ECC4E653-5F68-489F-BAA5-01FF19F5F191}" type="presOf" srcId="{C0850CD6-3196-408D-90B4-A0F954C30E3B}" destId="{0BB50AE3-845D-4290-9C2C-8A5E3CE65497}" srcOrd="1" destOrd="0" presId="urn:microsoft.com/office/officeart/2005/8/layout/radial5"/>
    <dgm:cxn modelId="{5A9EE09E-30C4-4F86-AEBD-C3C6A235E41F}" type="presOf" srcId="{AF473F2A-371D-4493-8519-8F3AFF0901B9}" destId="{3A7A5FC5-28ED-415D-AB14-FE8FD1FC434F}" srcOrd="1" destOrd="0" presId="urn:microsoft.com/office/officeart/2005/8/layout/radial5"/>
    <dgm:cxn modelId="{0C75CDC6-425C-4C02-A84C-FD8B38C31880}" type="presOf" srcId="{D988D3FA-25E6-4B51-994A-E9C08247FC36}" destId="{DEB51265-5A07-4522-9454-EAC49A073B9B}" srcOrd="0" destOrd="0" presId="urn:microsoft.com/office/officeart/2005/8/layout/radial5"/>
    <dgm:cxn modelId="{7F72E0B4-0123-4347-A66F-B67A15926284}" srcId="{B095EC73-2DF0-4E76-AF09-ED089D110D55}" destId="{D988D3FA-25E6-4B51-994A-E9C08247FC36}" srcOrd="5" destOrd="0" parTransId="{831C8774-F4D3-4D21-96A2-6F52EC1C71A0}" sibTransId="{BDACC1BB-9AB2-45FC-9ABC-2E7E041682CB}"/>
    <dgm:cxn modelId="{71A623E6-C83C-4893-9491-91A327F31878}" type="presOf" srcId="{831C8774-F4D3-4D21-96A2-6F52EC1C71A0}" destId="{A5474190-7905-4735-9FE8-15685F0C370A}" srcOrd="0" destOrd="0" presId="urn:microsoft.com/office/officeart/2005/8/layout/radial5"/>
    <dgm:cxn modelId="{403F29FD-24A6-45D7-8188-D08079E230CC}" type="presOf" srcId="{5836BBF9-F891-4740-83DA-A30317FB2548}" destId="{B4DB8A6B-BFE2-441D-9E0E-5B679DE6A22A}" srcOrd="1" destOrd="0" presId="urn:microsoft.com/office/officeart/2005/8/layout/radial5"/>
    <dgm:cxn modelId="{ACC98768-8624-4812-A8E8-E8C65A9928A8}" type="presOf" srcId="{379B4499-E4DA-4762-8E10-8E5A4AF53F23}" destId="{C3EF273D-1643-43A1-80C9-97F72646A0B0}" srcOrd="0" destOrd="0" presId="urn:microsoft.com/office/officeart/2005/8/layout/radial5"/>
    <dgm:cxn modelId="{D5BA015E-54DB-42FE-BA31-3E6CF97989AF}" type="presOf" srcId="{D022A96C-8C67-4D52-90A0-002DC31105BE}" destId="{9D5130DB-7888-46E3-A4F8-1F9EC9174C83}" srcOrd="1" destOrd="0" presId="urn:microsoft.com/office/officeart/2005/8/layout/radial5"/>
    <dgm:cxn modelId="{7718CE81-FFA2-4DAD-8F0C-1A9B5FD2E800}" type="presOf" srcId="{C0C81B91-2EF4-4623-A90D-27392FC21B10}" destId="{873D777F-1829-4BAE-8D6F-7033BF159B5C}" srcOrd="1" destOrd="0" presId="urn:microsoft.com/office/officeart/2005/8/layout/radial5"/>
    <dgm:cxn modelId="{8000FC3A-1253-4AA8-BEFA-F30975A117D0}" type="presOf" srcId="{AF473F2A-371D-4493-8519-8F3AFF0901B9}" destId="{01A24001-C11F-4AB2-ACED-A01B6CC019C3}" srcOrd="0" destOrd="0" presId="urn:microsoft.com/office/officeart/2005/8/layout/radial5"/>
    <dgm:cxn modelId="{C9D5BE9E-EDD5-4ED2-B650-F6776D6B1180}" type="presOf" srcId="{88CED2AB-CB0A-43A5-8491-E79EA813141B}" destId="{D444E215-1E76-4A24-906E-52FC8B4EB13D}" srcOrd="1" destOrd="0" presId="urn:microsoft.com/office/officeart/2005/8/layout/radial5"/>
    <dgm:cxn modelId="{BD7467AD-8398-452B-B444-13A8395300A7}" srcId="{B095EC73-2DF0-4E76-AF09-ED089D110D55}" destId="{379B4499-E4DA-4762-8E10-8E5A4AF53F23}" srcOrd="3" destOrd="0" parTransId="{AF473F2A-371D-4493-8519-8F3AFF0901B9}" sibTransId="{EC108C99-F5EF-4E7C-82B1-156D8049182F}"/>
    <dgm:cxn modelId="{C7F01E06-DF2A-425A-A28F-A8F25BDD9EF0}" srcId="{B095EC73-2DF0-4E76-AF09-ED089D110D55}" destId="{B1BBBCA7-48B5-4DC4-9B50-B24F09DE3BB9}" srcOrd="0" destOrd="0" parTransId="{88CED2AB-CB0A-43A5-8491-E79EA813141B}" sibTransId="{DA1E0F98-3558-4A0F-BA5F-99DCD084C3EE}"/>
    <dgm:cxn modelId="{E012AD34-2389-4156-99CE-9120E55A4FFC}" type="presOf" srcId="{DA9AE3C3-DC72-4768-9974-8C0AD042B3DB}" destId="{64BC7BB1-F4B0-4B6F-ABF4-AF2356BE813C}" srcOrd="0" destOrd="0" presId="urn:microsoft.com/office/officeart/2005/8/layout/radial5"/>
    <dgm:cxn modelId="{1F9CC861-4CB4-4366-860A-2C330FCF13DF}" type="presOf" srcId="{C248CF12-98C3-4FF9-B81A-84F59EB7C025}" destId="{47499E44-34D0-46B2-B1AD-A45353974B01}" srcOrd="0" destOrd="0" presId="urn:microsoft.com/office/officeart/2005/8/layout/radial5"/>
    <dgm:cxn modelId="{72347CC3-0EE4-4505-9A32-34F42E1F5235}" type="presOf" srcId="{B597E379-C599-4E9C-8A7E-B24325CB5601}" destId="{4F0E35C5-4341-4DC4-AAF1-19C95A65E14E}" srcOrd="0" destOrd="0" presId="urn:microsoft.com/office/officeart/2005/8/layout/radial5"/>
    <dgm:cxn modelId="{C41AF95E-D465-4664-A14C-6E75B2D5EACC}" srcId="{B095EC73-2DF0-4E76-AF09-ED089D110D55}" destId="{C0C11D3D-E613-44D0-A72D-C982398BE489}" srcOrd="2" destOrd="0" parTransId="{C0C81B91-2EF4-4623-A90D-27392FC21B10}" sibTransId="{E094EF0E-C6EC-4A0D-806B-CBB7D9018FE7}"/>
    <dgm:cxn modelId="{9B7FE0DC-0096-4FFB-A896-516A986C3365}" type="presOf" srcId="{C0C11D3D-E613-44D0-A72D-C982398BE489}" destId="{14BC36B0-D785-4A24-A3EE-0269B373E861}" srcOrd="0" destOrd="0" presId="urn:microsoft.com/office/officeart/2005/8/layout/radial5"/>
    <dgm:cxn modelId="{E035462A-2480-468F-8107-64E19F8A8D79}" type="presOf" srcId="{DA9AE3C3-DC72-4768-9974-8C0AD042B3DB}" destId="{F75EECE7-8051-4FE3-9A28-77EEA2D12276}" srcOrd="1" destOrd="0" presId="urn:microsoft.com/office/officeart/2005/8/layout/radial5"/>
    <dgm:cxn modelId="{8F3C016A-585E-4FA2-84E6-C167826FCF37}" type="presOf" srcId="{5836BBF9-F891-4740-83DA-A30317FB2548}" destId="{98E5F996-1C5D-47F0-AF19-FB52CF5AE47E}" srcOrd="0" destOrd="0" presId="urn:microsoft.com/office/officeart/2005/8/layout/radial5"/>
    <dgm:cxn modelId="{B67DA905-F2C9-46C1-9171-174D109333E1}" type="presOf" srcId="{C0850CD6-3196-408D-90B4-A0F954C30E3B}" destId="{D5F5F976-224B-43CC-B909-2A7101FCC6D1}" srcOrd="0" destOrd="0" presId="urn:microsoft.com/office/officeart/2005/8/layout/radial5"/>
    <dgm:cxn modelId="{9CACDFD2-99D8-444A-828A-68114D97CF40}" type="presOf" srcId="{C0C81B91-2EF4-4623-A90D-27392FC21B10}" destId="{3F8A0B21-70AF-47FB-AD32-E218E0BD2CB9}" srcOrd="0" destOrd="0" presId="urn:microsoft.com/office/officeart/2005/8/layout/radial5"/>
    <dgm:cxn modelId="{D24FEA50-635A-44B5-A60B-2D6E1EB3C381}" srcId="{B095EC73-2DF0-4E76-AF09-ED089D110D55}" destId="{1D252527-2F4A-4265-9271-5C6F0771EC24}" srcOrd="7" destOrd="0" parTransId="{5836BBF9-F891-4740-83DA-A30317FB2548}" sibTransId="{B85138C2-F52D-4204-8302-F8EC8C82878A}"/>
    <dgm:cxn modelId="{22F870C7-EBE5-4E29-85E7-2C32FF69B5AF}" type="presOf" srcId="{B1BBBCA7-48B5-4DC4-9B50-B24F09DE3BB9}" destId="{11E33FE4-F575-4D75-B579-DA39A9B98AB2}" srcOrd="0" destOrd="0" presId="urn:microsoft.com/office/officeart/2005/8/layout/radial5"/>
    <dgm:cxn modelId="{EFA7F56D-E44C-4D74-96DA-8767775F4CF8}" type="presOf" srcId="{1D252527-2F4A-4265-9271-5C6F0771EC24}" destId="{FA94A4E4-7151-42F1-B8DF-D767B4D02927}" srcOrd="0" destOrd="0" presId="urn:microsoft.com/office/officeart/2005/8/layout/radial5"/>
    <dgm:cxn modelId="{94AA14A3-FEDB-4975-8AA7-130384CD35BB}" type="presOf" srcId="{88CED2AB-CB0A-43A5-8491-E79EA813141B}" destId="{E38E5567-D7C2-4D0F-A572-EE0A16808A3F}" srcOrd="0" destOrd="0" presId="urn:microsoft.com/office/officeart/2005/8/layout/radial5"/>
    <dgm:cxn modelId="{155A8D1C-6ABA-4858-B2D6-A30B4BD0BC91}" type="presOf" srcId="{F16ACE27-F6DD-4E5F-AC19-FE068FEBD072}" destId="{9D209B43-A107-407E-B84D-EC0C0BB6E81C}" srcOrd="0" destOrd="0" presId="urn:microsoft.com/office/officeart/2005/8/layout/radial5"/>
    <dgm:cxn modelId="{A92C3BC6-5079-4196-9232-69EDDDF8420C}" type="presOf" srcId="{831C8774-F4D3-4D21-96A2-6F52EC1C71A0}" destId="{88E13490-1B37-4B4A-BCFD-217A978CFD09}" srcOrd="1" destOrd="0" presId="urn:microsoft.com/office/officeart/2005/8/layout/radial5"/>
    <dgm:cxn modelId="{687AD785-AE8C-4687-92A2-B8713B876C49}" type="presOf" srcId="{B61B27C9-4A5C-4FB4-A364-3D18CDCC4210}" destId="{52903D2E-44AC-49CE-BFD3-8C2FBB9B6CCA}" srcOrd="0" destOrd="0" presId="urn:microsoft.com/office/officeart/2005/8/layout/radial5"/>
    <dgm:cxn modelId="{992A4666-7BF5-4B06-89FD-60F9897376BF}" type="presOf" srcId="{B095EC73-2DF0-4E76-AF09-ED089D110D55}" destId="{5ABD2EB5-DADE-439B-A375-007C623F0BD1}" srcOrd="0" destOrd="0" presId="urn:microsoft.com/office/officeart/2005/8/layout/radial5"/>
    <dgm:cxn modelId="{0DF895C9-3438-4E14-B196-B5F15B5772C7}" srcId="{F16ACE27-F6DD-4E5F-AC19-FE068FEBD072}" destId="{B095EC73-2DF0-4E76-AF09-ED089D110D55}" srcOrd="0" destOrd="0" parTransId="{C1A07EEA-4016-4CFC-93C5-EA17D656D224}" sibTransId="{E45AC0EB-DA36-415A-99BD-F629AE8530C8}"/>
    <dgm:cxn modelId="{89F1D551-95A7-4005-9D60-590ED2A85E4F}" type="presParOf" srcId="{9D209B43-A107-407E-B84D-EC0C0BB6E81C}" destId="{5ABD2EB5-DADE-439B-A375-007C623F0BD1}" srcOrd="0" destOrd="0" presId="urn:microsoft.com/office/officeart/2005/8/layout/radial5"/>
    <dgm:cxn modelId="{69B0DA3A-1F73-4442-9315-3594454E2A4E}" type="presParOf" srcId="{9D209B43-A107-407E-B84D-EC0C0BB6E81C}" destId="{E38E5567-D7C2-4D0F-A572-EE0A16808A3F}" srcOrd="1" destOrd="0" presId="urn:microsoft.com/office/officeart/2005/8/layout/radial5"/>
    <dgm:cxn modelId="{6D974882-38A1-454B-AA87-2AC613F90CE7}" type="presParOf" srcId="{E38E5567-D7C2-4D0F-A572-EE0A16808A3F}" destId="{D444E215-1E76-4A24-906E-52FC8B4EB13D}" srcOrd="0" destOrd="0" presId="urn:microsoft.com/office/officeart/2005/8/layout/radial5"/>
    <dgm:cxn modelId="{2241DE36-64CA-4BF3-AE61-2AC1F4CA1DD0}" type="presParOf" srcId="{9D209B43-A107-407E-B84D-EC0C0BB6E81C}" destId="{11E33FE4-F575-4D75-B579-DA39A9B98AB2}" srcOrd="2" destOrd="0" presId="urn:microsoft.com/office/officeart/2005/8/layout/radial5"/>
    <dgm:cxn modelId="{CBAD3931-477F-4E4D-AA11-5CF1BD58B11D}" type="presParOf" srcId="{9D209B43-A107-407E-B84D-EC0C0BB6E81C}" destId="{D5F5F976-224B-43CC-B909-2A7101FCC6D1}" srcOrd="3" destOrd="0" presId="urn:microsoft.com/office/officeart/2005/8/layout/radial5"/>
    <dgm:cxn modelId="{D294E44F-A0C9-4AA7-AF8E-017C3ECD9C3F}" type="presParOf" srcId="{D5F5F976-224B-43CC-B909-2A7101FCC6D1}" destId="{0BB50AE3-845D-4290-9C2C-8A5E3CE65497}" srcOrd="0" destOrd="0" presId="urn:microsoft.com/office/officeart/2005/8/layout/radial5"/>
    <dgm:cxn modelId="{591632FA-9833-4952-925F-0644CED42C05}" type="presParOf" srcId="{9D209B43-A107-407E-B84D-EC0C0BB6E81C}" destId="{52903D2E-44AC-49CE-BFD3-8C2FBB9B6CCA}" srcOrd="4" destOrd="0" presId="urn:microsoft.com/office/officeart/2005/8/layout/radial5"/>
    <dgm:cxn modelId="{725CC780-6EC5-4BAF-9871-895CE502CE14}" type="presParOf" srcId="{9D209B43-A107-407E-B84D-EC0C0BB6E81C}" destId="{3F8A0B21-70AF-47FB-AD32-E218E0BD2CB9}" srcOrd="5" destOrd="0" presId="urn:microsoft.com/office/officeart/2005/8/layout/radial5"/>
    <dgm:cxn modelId="{FA0A01E6-292E-4382-80AB-6D25DE132742}" type="presParOf" srcId="{3F8A0B21-70AF-47FB-AD32-E218E0BD2CB9}" destId="{873D777F-1829-4BAE-8D6F-7033BF159B5C}" srcOrd="0" destOrd="0" presId="urn:microsoft.com/office/officeart/2005/8/layout/radial5"/>
    <dgm:cxn modelId="{03F05458-67C0-49FB-9FF6-94A7777CA1C0}" type="presParOf" srcId="{9D209B43-A107-407E-B84D-EC0C0BB6E81C}" destId="{14BC36B0-D785-4A24-A3EE-0269B373E861}" srcOrd="6" destOrd="0" presId="urn:microsoft.com/office/officeart/2005/8/layout/radial5"/>
    <dgm:cxn modelId="{9005AAE0-A921-4363-AF37-DAC6C6466CB4}" type="presParOf" srcId="{9D209B43-A107-407E-B84D-EC0C0BB6E81C}" destId="{01A24001-C11F-4AB2-ACED-A01B6CC019C3}" srcOrd="7" destOrd="0" presId="urn:microsoft.com/office/officeart/2005/8/layout/radial5"/>
    <dgm:cxn modelId="{7E72FD03-08C2-45AC-BD2A-95C01C85254F}" type="presParOf" srcId="{01A24001-C11F-4AB2-ACED-A01B6CC019C3}" destId="{3A7A5FC5-28ED-415D-AB14-FE8FD1FC434F}" srcOrd="0" destOrd="0" presId="urn:microsoft.com/office/officeart/2005/8/layout/radial5"/>
    <dgm:cxn modelId="{ADF48CD1-116D-43FA-83E2-AE3B4859AE08}" type="presParOf" srcId="{9D209B43-A107-407E-B84D-EC0C0BB6E81C}" destId="{C3EF273D-1643-43A1-80C9-97F72646A0B0}" srcOrd="8" destOrd="0" presId="urn:microsoft.com/office/officeart/2005/8/layout/radial5"/>
    <dgm:cxn modelId="{66D349DE-0223-469E-AA75-6A36D9D6F71A}" type="presParOf" srcId="{9D209B43-A107-407E-B84D-EC0C0BB6E81C}" destId="{64BC7BB1-F4B0-4B6F-ABF4-AF2356BE813C}" srcOrd="9" destOrd="0" presId="urn:microsoft.com/office/officeart/2005/8/layout/radial5"/>
    <dgm:cxn modelId="{5A85F116-3C2B-4D37-8342-A616A8D692D7}" type="presParOf" srcId="{64BC7BB1-F4B0-4B6F-ABF4-AF2356BE813C}" destId="{F75EECE7-8051-4FE3-9A28-77EEA2D12276}" srcOrd="0" destOrd="0" presId="urn:microsoft.com/office/officeart/2005/8/layout/radial5"/>
    <dgm:cxn modelId="{57A1292E-7BF1-44A8-9E35-4C2C83531D35}" type="presParOf" srcId="{9D209B43-A107-407E-B84D-EC0C0BB6E81C}" destId="{47499E44-34D0-46B2-B1AD-A45353974B01}" srcOrd="10" destOrd="0" presId="urn:microsoft.com/office/officeart/2005/8/layout/radial5"/>
    <dgm:cxn modelId="{65353764-05D9-4DE9-A686-3736BD786BFB}" type="presParOf" srcId="{9D209B43-A107-407E-B84D-EC0C0BB6E81C}" destId="{A5474190-7905-4735-9FE8-15685F0C370A}" srcOrd="11" destOrd="0" presId="urn:microsoft.com/office/officeart/2005/8/layout/radial5"/>
    <dgm:cxn modelId="{6651E7F1-5B01-4A81-A644-725FCDACFAB9}" type="presParOf" srcId="{A5474190-7905-4735-9FE8-15685F0C370A}" destId="{88E13490-1B37-4B4A-BCFD-217A978CFD09}" srcOrd="0" destOrd="0" presId="urn:microsoft.com/office/officeart/2005/8/layout/radial5"/>
    <dgm:cxn modelId="{9EC16885-7538-453A-8590-A9DCB15EE52B}" type="presParOf" srcId="{9D209B43-A107-407E-B84D-EC0C0BB6E81C}" destId="{DEB51265-5A07-4522-9454-EAC49A073B9B}" srcOrd="12" destOrd="0" presId="urn:microsoft.com/office/officeart/2005/8/layout/radial5"/>
    <dgm:cxn modelId="{E8EFDC5B-840E-4EFD-BF19-15A02A6FAEDC}" type="presParOf" srcId="{9D209B43-A107-407E-B84D-EC0C0BB6E81C}" destId="{666CEBD0-CE95-46C1-A022-CCB14844A9DD}" srcOrd="13" destOrd="0" presId="urn:microsoft.com/office/officeart/2005/8/layout/radial5"/>
    <dgm:cxn modelId="{17E4B967-3F49-409D-B03C-F1F4CE5C148B}" type="presParOf" srcId="{666CEBD0-CE95-46C1-A022-CCB14844A9DD}" destId="{9D5130DB-7888-46E3-A4F8-1F9EC9174C83}" srcOrd="0" destOrd="0" presId="urn:microsoft.com/office/officeart/2005/8/layout/radial5"/>
    <dgm:cxn modelId="{D4E2EFDF-6593-421D-93BE-D97125B3AEA9}" type="presParOf" srcId="{9D209B43-A107-407E-B84D-EC0C0BB6E81C}" destId="{4F0E35C5-4341-4DC4-AAF1-19C95A65E14E}" srcOrd="14" destOrd="0" presId="urn:microsoft.com/office/officeart/2005/8/layout/radial5"/>
    <dgm:cxn modelId="{405DDA9F-D573-4DF3-A672-136406EA6A08}" type="presParOf" srcId="{9D209B43-A107-407E-B84D-EC0C0BB6E81C}" destId="{98E5F996-1C5D-47F0-AF19-FB52CF5AE47E}" srcOrd="15" destOrd="0" presId="urn:microsoft.com/office/officeart/2005/8/layout/radial5"/>
    <dgm:cxn modelId="{0E838E2B-993C-4298-8FE1-82869F6C1939}" type="presParOf" srcId="{98E5F996-1C5D-47F0-AF19-FB52CF5AE47E}" destId="{B4DB8A6B-BFE2-441D-9E0E-5B679DE6A22A}" srcOrd="0" destOrd="0" presId="urn:microsoft.com/office/officeart/2005/8/layout/radial5"/>
    <dgm:cxn modelId="{850456FD-2D66-46F5-B8F6-0DB8BE340E2A}" type="presParOf" srcId="{9D209B43-A107-407E-B84D-EC0C0BB6E81C}" destId="{FA94A4E4-7151-42F1-B8DF-D767B4D02927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BD2EB5-DADE-439B-A375-007C623F0BD1}">
      <dsp:nvSpPr>
        <dsp:cNvPr id="0" name=""/>
        <dsp:cNvSpPr/>
      </dsp:nvSpPr>
      <dsp:spPr>
        <a:xfrm>
          <a:off x="3942002" y="2180121"/>
          <a:ext cx="1259994" cy="1259994"/>
        </a:xfrm>
        <a:prstGeom prst="ellipse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4,5 млрд. лева</a:t>
          </a:r>
          <a:endParaRPr lang="en-GB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42002" y="2180121"/>
        <a:ext cx="1259994" cy="1259994"/>
      </dsp:txXfrm>
    </dsp:sp>
    <dsp:sp modelId="{E38E5567-D7C2-4D0F-A572-EE0A16808A3F}">
      <dsp:nvSpPr>
        <dsp:cNvPr id="0" name=""/>
        <dsp:cNvSpPr/>
      </dsp:nvSpPr>
      <dsp:spPr>
        <a:xfrm rot="16200000">
          <a:off x="4486002" y="1783245"/>
          <a:ext cx="171995" cy="478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6200000">
        <a:off x="4486002" y="1783245"/>
        <a:ext cx="171995" cy="478967"/>
      </dsp:txXfrm>
    </dsp:sp>
    <dsp:sp modelId="{11E33FE4-F575-4D75-B579-DA39A9B98AB2}">
      <dsp:nvSpPr>
        <dsp:cNvPr id="0" name=""/>
        <dsp:cNvSpPr/>
      </dsp:nvSpPr>
      <dsp:spPr>
        <a:xfrm>
          <a:off x="3672000" y="55602"/>
          <a:ext cx="1799999" cy="179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Кредити за </a:t>
          </a:r>
          <a:r>
            <a:rPr lang="bg-BG" sz="12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микро</a:t>
          </a:r>
          <a:r>
            <a:rPr lang="bg-BG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предприятия </a:t>
          </a:r>
          <a:r>
            <a:rPr lang="en-US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bg-BG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ФМФИБ)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1200" u="sng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24 млн. лева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50 хил. лв. </a:t>
          </a:r>
          <a:r>
            <a:rPr lang="bg-BG" sz="12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инвест</a:t>
          </a:r>
          <a:r>
            <a:rPr lang="bg-BG" sz="12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. и оборотни кредити за </a:t>
          </a:r>
          <a:r>
            <a:rPr lang="bg-BG" sz="12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микро</a:t>
          </a:r>
          <a:r>
            <a:rPr lang="bg-BG" sz="12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и социални  предприятия</a:t>
          </a:r>
          <a:endParaRPr lang="en-GB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72000" y="55602"/>
        <a:ext cx="1799999" cy="1799999"/>
      </dsp:txXfrm>
    </dsp:sp>
    <dsp:sp modelId="{D5F5F976-224B-43CC-B909-2A7101FCC6D1}">
      <dsp:nvSpPr>
        <dsp:cNvPr id="0" name=""/>
        <dsp:cNvSpPr/>
      </dsp:nvSpPr>
      <dsp:spPr>
        <a:xfrm rot="19447479">
          <a:off x="5284624" y="1752564"/>
          <a:ext cx="837040" cy="478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9447479">
        <a:off x="5284624" y="1752564"/>
        <a:ext cx="837040" cy="478967"/>
      </dsp:txXfrm>
    </dsp:sp>
    <dsp:sp modelId="{52903D2E-44AC-49CE-BFD3-8C2FBB9B6CCA}">
      <dsp:nvSpPr>
        <dsp:cNvPr id="0" name=""/>
        <dsp:cNvSpPr/>
      </dsp:nvSpPr>
      <dsp:spPr>
        <a:xfrm>
          <a:off x="6191461" y="87984"/>
          <a:ext cx="1799999" cy="1799999"/>
        </a:xfrm>
        <a:prstGeom prst="ellipse">
          <a:avLst/>
        </a:prstGeom>
        <a:solidFill>
          <a:srgbClr val="00346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Необезпечени </a:t>
          </a:r>
          <a:r>
            <a:rPr lang="bg-BG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кредити за МСП (ББР)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2 млрд. лева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300</a:t>
          </a:r>
          <a:r>
            <a:rPr lang="ru-RU" sz="120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хил. лв. о</a:t>
          </a:r>
          <a:r>
            <a:rPr lang="bg-BG" sz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боротни</a:t>
          </a:r>
          <a:r>
            <a:rPr lang="bg-BG" sz="120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кредит на ММСП</a:t>
          </a:r>
          <a:endParaRPr lang="en-GB" sz="1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191461" y="87984"/>
        <a:ext cx="1799999" cy="1799999"/>
      </dsp:txXfrm>
    </dsp:sp>
    <dsp:sp modelId="{3F8A0B21-70AF-47FB-AD32-E218E0BD2CB9}">
      <dsp:nvSpPr>
        <dsp:cNvPr id="0" name=""/>
        <dsp:cNvSpPr/>
      </dsp:nvSpPr>
      <dsp:spPr>
        <a:xfrm>
          <a:off x="5622944" y="2570635"/>
          <a:ext cx="1014100" cy="478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622944" y="2570635"/>
        <a:ext cx="1014100" cy="478967"/>
      </dsp:txXfrm>
    </dsp:sp>
    <dsp:sp modelId="{14BC36B0-D785-4A24-A3EE-0269B373E861}">
      <dsp:nvSpPr>
        <dsp:cNvPr id="0" name=""/>
        <dsp:cNvSpPr/>
      </dsp:nvSpPr>
      <dsp:spPr>
        <a:xfrm>
          <a:off x="7115394" y="1910119"/>
          <a:ext cx="1799999" cy="179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Кредити за МСП с лихвена субсидия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(ФМФИБ)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u="sng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</a:t>
          </a:r>
          <a:r>
            <a:rPr lang="en-US" sz="1200" u="sng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850</a:t>
          </a:r>
          <a:r>
            <a:rPr lang="bg-BG" sz="1200" u="sng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млн. лева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3.6 млн лв. инвест. и о</a:t>
          </a:r>
          <a:r>
            <a:rPr lang="bg-BG" sz="1200" b="0" i="0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боротни</a:t>
          </a:r>
          <a:r>
            <a:rPr lang="bg-BG" sz="1200" b="0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кредити на МСП</a:t>
          </a:r>
          <a:endParaRPr lang="en-GB" sz="1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115394" y="1910119"/>
        <a:ext cx="1799999" cy="1799999"/>
      </dsp:txXfrm>
    </dsp:sp>
    <dsp:sp modelId="{01A24001-C11F-4AB2-ACED-A01B6CC019C3}">
      <dsp:nvSpPr>
        <dsp:cNvPr id="0" name=""/>
        <dsp:cNvSpPr/>
      </dsp:nvSpPr>
      <dsp:spPr>
        <a:xfrm rot="5427459">
          <a:off x="4493522" y="3333090"/>
          <a:ext cx="144774" cy="478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5427459">
        <a:off x="4493522" y="3333090"/>
        <a:ext cx="144774" cy="478967"/>
      </dsp:txXfrm>
    </dsp:sp>
    <dsp:sp modelId="{C3EF273D-1643-43A1-80C9-97F72646A0B0}">
      <dsp:nvSpPr>
        <dsp:cNvPr id="0" name=""/>
        <dsp:cNvSpPr/>
      </dsp:nvSpPr>
      <dsp:spPr>
        <a:xfrm>
          <a:off x="3657597" y="3713218"/>
          <a:ext cx="1799999" cy="1799999"/>
        </a:xfrm>
        <a:prstGeom prst="ellipse">
          <a:avLst/>
        </a:prstGeom>
        <a:solidFill>
          <a:schemeClr val="bg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Джереми (ЕИФ)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0" i="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880 млн. лева</a:t>
          </a:r>
          <a:endParaRPr lang="en-GB" sz="1200" b="0" i="0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algn="ctr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3.6 млн лева </a:t>
          </a:r>
          <a:r>
            <a:rPr lang="bg-BG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оборотно финансиране на </a:t>
          </a:r>
          <a:r>
            <a:rPr lang="ru-RU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МСП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57597" y="3713218"/>
        <a:ext cx="1799999" cy="1799999"/>
      </dsp:txXfrm>
    </dsp:sp>
    <dsp:sp modelId="{64BC7BB1-F4B0-4B6F-ABF4-AF2356BE813C}">
      <dsp:nvSpPr>
        <dsp:cNvPr id="0" name=""/>
        <dsp:cNvSpPr/>
      </dsp:nvSpPr>
      <dsp:spPr>
        <a:xfrm rot="2305152">
          <a:off x="5238467" y="3415217"/>
          <a:ext cx="796792" cy="478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2305152">
        <a:off x="5238467" y="3415217"/>
        <a:ext cx="796792" cy="478967"/>
      </dsp:txXfrm>
    </dsp:sp>
    <dsp:sp modelId="{47499E44-34D0-46B2-B1AD-A45353974B01}">
      <dsp:nvSpPr>
        <dsp:cNvPr id="0" name=""/>
        <dsp:cNvSpPr/>
      </dsp:nvSpPr>
      <dsp:spPr>
        <a:xfrm>
          <a:off x="6048607" y="3795091"/>
          <a:ext cx="1799999" cy="179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Капиталови инвестиции (ФМФИБ)</a:t>
          </a:r>
          <a:endParaRPr lang="en-GB" sz="1200" b="0" i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0" i="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150 млн.</a:t>
          </a:r>
          <a:r>
            <a:rPr lang="bg-BG" sz="1200" b="0" i="0" u="sng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лева</a:t>
          </a:r>
          <a:endParaRPr lang="en-GB" sz="1200" b="0" i="0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Средно 800 </a:t>
          </a:r>
          <a:r>
            <a:rPr lang="bg-BG" sz="1200" b="0" i="0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хил.лв</a:t>
          </a:r>
          <a:r>
            <a:rPr lang="bg-BG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. капиталови инвестиции на МСП 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048607" y="3795091"/>
        <a:ext cx="1799999" cy="1799999"/>
      </dsp:txXfrm>
    </dsp:sp>
    <dsp:sp modelId="{A5474190-7905-4735-9FE8-15685F0C370A}">
      <dsp:nvSpPr>
        <dsp:cNvPr id="0" name=""/>
        <dsp:cNvSpPr/>
      </dsp:nvSpPr>
      <dsp:spPr>
        <a:xfrm rot="8540248">
          <a:off x="3077450" y="3410318"/>
          <a:ext cx="813313" cy="478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8540248">
        <a:off x="3077450" y="3410318"/>
        <a:ext cx="813313" cy="478967"/>
      </dsp:txXfrm>
    </dsp:sp>
    <dsp:sp modelId="{DEB51265-5A07-4522-9454-EAC49A073B9B}">
      <dsp:nvSpPr>
        <dsp:cNvPr id="0" name=""/>
        <dsp:cNvSpPr/>
      </dsp:nvSpPr>
      <dsp:spPr>
        <a:xfrm>
          <a:off x="1219204" y="3789403"/>
          <a:ext cx="1835993" cy="179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Градско развитие (ФМФИБ)</a:t>
          </a:r>
          <a:endParaRPr lang="en-GB" sz="1200" b="0" i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0" i="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353 млн. лева</a:t>
          </a:r>
          <a:endParaRPr lang="en-GB" sz="1200" b="0" i="0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до 40 млн. лв. </a:t>
          </a:r>
          <a:r>
            <a:rPr lang="bg-BG" sz="1200" b="0" i="0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инвест</a:t>
          </a:r>
          <a:r>
            <a:rPr lang="bg-BG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. и оборотни кредити за </a:t>
          </a:r>
          <a:endParaRPr lang="en-GB" sz="1200" b="0" i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bg-BG" sz="1200" b="0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проекти за градско развитие</a:t>
          </a:r>
          <a:endParaRPr lang="en-GB" sz="1200" b="0" i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9204" y="3789403"/>
        <a:ext cx="1835993" cy="1799999"/>
      </dsp:txXfrm>
    </dsp:sp>
    <dsp:sp modelId="{666CEBD0-CE95-46C1-A022-CCB14844A9DD}">
      <dsp:nvSpPr>
        <dsp:cNvPr id="0" name=""/>
        <dsp:cNvSpPr/>
      </dsp:nvSpPr>
      <dsp:spPr>
        <a:xfrm rot="10800000">
          <a:off x="2449805" y="2570635"/>
          <a:ext cx="1054486" cy="478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2449805" y="2570635"/>
        <a:ext cx="1054486" cy="478967"/>
      </dsp:txXfrm>
    </dsp:sp>
    <dsp:sp modelId="{4F0E35C5-4341-4DC4-AAF1-19C95A65E14E}">
      <dsp:nvSpPr>
        <dsp:cNvPr id="0" name=""/>
        <dsp:cNvSpPr/>
      </dsp:nvSpPr>
      <dsp:spPr>
        <a:xfrm>
          <a:off x="152407" y="1910119"/>
          <a:ext cx="1799999" cy="179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Джесика (ФМФИБ)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0" i="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65 млн. лева</a:t>
          </a:r>
          <a:endParaRPr lang="en-GB" sz="1200" b="0" i="0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Инвест.</a:t>
          </a:r>
          <a:r>
            <a:rPr lang="bg-BG" sz="1200" b="0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bg-BG" sz="1200" b="0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и оборотни кредити за</a:t>
          </a:r>
          <a:r>
            <a:rPr lang="bg-BG" sz="1200" b="0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проекти за градско развитие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2407" y="1910119"/>
        <a:ext cx="1799999" cy="1799999"/>
      </dsp:txXfrm>
    </dsp:sp>
    <dsp:sp modelId="{98E5F996-1C5D-47F0-AF19-FB52CF5AE47E}">
      <dsp:nvSpPr>
        <dsp:cNvPr id="0" name=""/>
        <dsp:cNvSpPr/>
      </dsp:nvSpPr>
      <dsp:spPr>
        <a:xfrm rot="12950253">
          <a:off x="3015026" y="1750390"/>
          <a:ext cx="842491" cy="478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2950253">
        <a:off x="3015026" y="1750390"/>
        <a:ext cx="842491" cy="478967"/>
      </dsp:txXfrm>
    </dsp:sp>
    <dsp:sp modelId="{FA94A4E4-7151-42F1-B8DF-D767B4D02927}">
      <dsp:nvSpPr>
        <dsp:cNvPr id="0" name=""/>
        <dsp:cNvSpPr/>
      </dsp:nvSpPr>
      <dsp:spPr>
        <a:xfrm>
          <a:off x="1142999" y="83625"/>
          <a:ext cx="1799999" cy="1799999"/>
        </a:xfrm>
        <a:prstGeom prst="ellipse">
          <a:avLst/>
        </a:prstGeom>
        <a:solidFill>
          <a:srgbClr val="00346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Безлихвени кредити за физически лица (ББР)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200 </a:t>
          </a:r>
          <a:r>
            <a:rPr lang="bg-BG" sz="12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млн. лева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bg-BG" sz="1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до 4500 лв. кредити на ФЛ. </a:t>
          </a:r>
          <a:endParaRPr lang="en-GB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142999" y="83625"/>
        <a:ext cx="1799999" cy="1799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015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5" cy="496015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EC707A-CB8D-41DB-8EF5-4AC2DC48934C}" type="datetimeFigureOut">
              <a:rPr lang="bg-BG" altLang="en-US"/>
              <a:pPr>
                <a:defRPr/>
              </a:pPr>
              <a:t>21.4.2020 г.</a:t>
            </a:fld>
            <a:endParaRPr lang="bg-BG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039"/>
            <a:ext cx="2946135" cy="496015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5" y="9429039"/>
            <a:ext cx="2946135" cy="496015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BC2CC62-05BB-44B7-89D4-6AE287C6197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xmlns="" val="435797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015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55" y="1"/>
            <a:ext cx="2946135" cy="496015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F1A83FA-B188-4A83-A9E3-EEECC2AEF33A}" type="datetimeFigureOut">
              <a:rPr lang="bg-BG" altLang="en-US"/>
              <a:pPr>
                <a:defRPr/>
              </a:pPr>
              <a:t>21.4.2020 г.</a:t>
            </a:fld>
            <a:endParaRPr lang="bg-BG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14520"/>
            <a:ext cx="5437188" cy="4467304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  <a:endParaRPr lang="bg-BG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039"/>
            <a:ext cx="2946135" cy="496015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bg-BG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55" y="9429039"/>
            <a:ext cx="2946135" cy="496015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31A43B4-8917-4504-B366-BAA300ACE85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xmlns="" val="3051024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4059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26086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674963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2608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4641F-101C-4C15-9861-BDD5E71C8252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4BBE-3AD0-40E5-AC07-CB282E58A484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9B1C-808E-4CA0-849B-74EED1E8EC0D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0B97-C913-4F31-895E-0538AB20A37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A9C1A-9BCF-4D2E-969B-DE23859DFAC2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E48CB-B692-48A4-BD0C-A2403FC8B36B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5625" y="6616700"/>
            <a:ext cx="2057400" cy="365125"/>
          </a:xfrm>
          <a:prstGeom prst="rect">
            <a:avLst/>
          </a:prstGeom>
        </p:spPr>
        <p:txBody>
          <a:bodyPr/>
          <a:lstStyle/>
          <a:p>
            <a:fld id="{508CB729-7A2E-4E22-831C-1383A4ED64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1528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CD65-13B2-45DB-B09B-189DEC23CD8C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BD9D-52E8-4779-B052-B3FEB0D82F6A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1AE7-F80C-48DA-A617-23B4ABB4739B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353C-D96E-4E0B-B7EB-313F53A917AE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E3A6-3D7E-463E-B256-EABF05F7FAB4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AE87-5FBF-4A0A-9FB2-3D664AFCF131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BD03-AB98-411E-8F02-05CBC7884D81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3472-7E2A-4BA4-9D99-E343965EC663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2454-7A24-4FD0-B676-FDB0C3553AEA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7C69-DC50-4E20-88D9-A4D9DF7320F8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3632-BC6A-4BA2-B609-502C49F6FA2E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E41B-0837-4360-831E-FC7195039261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B40F-E504-43EB-8541-7052268B8A26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2493C-D397-4D15-9798-BD9363456775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7A9D1-718F-4968-9438-7111FB5DABAA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D3A9-744F-4F38-917B-916E2E4187F6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dirty="0"/>
              <a:t>Click to edit Master text styles</a:t>
            </a:r>
          </a:p>
          <a:p>
            <a:pPr lvl="1"/>
            <a:r>
              <a:rPr lang="en-US" altLang="bg-BG" dirty="0"/>
              <a:t>Second level</a:t>
            </a:r>
          </a:p>
          <a:p>
            <a:pPr lvl="2"/>
            <a:r>
              <a:rPr lang="en-US" altLang="bg-BG" dirty="0"/>
              <a:t>Third level</a:t>
            </a:r>
          </a:p>
          <a:p>
            <a:pPr lvl="3"/>
            <a:r>
              <a:rPr lang="en-US" altLang="bg-BG" dirty="0"/>
              <a:t>Fourth level</a:t>
            </a:r>
          </a:p>
          <a:p>
            <a:pPr lvl="4"/>
            <a:r>
              <a:rPr lang="en-US" altLang="bg-BG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4FD87BC-502A-4E26-95CE-9F407722DA30}" type="datetime1">
              <a:rPr lang="en-US" altLang="en-US" smtClean="0"/>
              <a:pPr>
                <a:defRPr/>
              </a:pPr>
              <a:t>4/21/2020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 altLang="en-US"/>
              <a:t>www.bbr.bg   www.fmfib.bg</a:t>
            </a: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CBBA64C-D49F-4071-864A-7B1E2F56C52A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F442CB8-4A3C-4B28-93EF-D1A3AD7EA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4984913"/>
              </p:ext>
            </p:extLst>
          </p:nvPr>
        </p:nvGraphicFramePr>
        <p:xfrm>
          <a:off x="838200" y="1219200"/>
          <a:ext cx="7467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xmlns="" val="1281926825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3200" dirty="0">
                          <a:solidFill>
                            <a:srgbClr val="0034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Финансови инструменти с публичен ресурс </a:t>
                      </a:r>
                      <a:r>
                        <a:rPr lang="ru-RU" sz="3200" dirty="0">
                          <a:solidFill>
                            <a:srgbClr val="0034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 справяне с икономическите последствия от </a:t>
                      </a:r>
                      <a:r>
                        <a:rPr lang="en-US" sz="3200" dirty="0">
                          <a:solidFill>
                            <a:srgbClr val="0034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COVID 19</a:t>
                      </a:r>
                      <a:endParaRPr lang="ru-RU" sz="3200" dirty="0">
                        <a:solidFill>
                          <a:srgbClr val="0034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074951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780" r="4886"/>
          <a:stretch/>
        </p:blipFill>
        <p:spPr>
          <a:xfrm>
            <a:off x="5486400" y="4572001"/>
            <a:ext cx="3038901" cy="1371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53" t="20217" r="5353" b="20882"/>
          <a:stretch/>
        </p:blipFill>
        <p:spPr>
          <a:xfrm>
            <a:off x="390479" y="4733149"/>
            <a:ext cx="4177167" cy="104127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AF442CB8-4A3C-4B28-93EF-D1A3AD7EA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0115031"/>
              </p:ext>
            </p:extLst>
          </p:nvPr>
        </p:nvGraphicFramePr>
        <p:xfrm>
          <a:off x="914400" y="6019800"/>
          <a:ext cx="74676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xmlns="" val="128192682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>
                        <a:solidFill>
                          <a:srgbClr val="00346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0749519"/>
                  </a:ext>
                </a:extLst>
              </a:tr>
            </a:tbl>
          </a:graphicData>
        </a:graphic>
      </p:graphicFrame>
      <p:sp>
        <p:nvSpPr>
          <p:cNvPr id="6" name="AutoShape 12" descr="www.government.bg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97931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>
            <a:extLst>
              <a:ext uri="{FF2B5EF4-FFF2-40B4-BE49-F238E27FC236}">
                <a16:creationId xmlns:a16="http://schemas.microsoft.com/office/drawing/2014/main" xmlns="" id="{21E8E7C0-9416-420A-81C4-0813C890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85" y="346878"/>
            <a:ext cx="8586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rgbClr val="1F497D"/>
              </a:buClr>
              <a:buSzPct val="110000"/>
              <a:buFontTx/>
              <a:buNone/>
              <a:tabLst/>
              <a:defRPr/>
            </a:pPr>
            <a:r>
              <a:rPr lang="bg-BG" altLang="bg-BG" sz="28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Финансиране на градско развитие</a:t>
            </a:r>
            <a:endParaRPr lang="en-GB" altLang="bg-BG" sz="2800" b="1" u="sng" dirty="0">
              <a:solidFill>
                <a:srgbClr val="003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55CCBF88-B902-47DC-9EE9-003D511CA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46" y="1568426"/>
            <a:ext cx="4392430" cy="2453230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lvl="0" indent="-177800" algn="just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sz="140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lvl="0" indent="-177800" algn="just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sz="140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lvl="0" indent="-177800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Максимален размер на финансиране: до 40 млн.</a:t>
            </a:r>
            <a:r>
              <a:rPr lang="en-US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лв.</a:t>
            </a:r>
          </a:p>
          <a:p>
            <a:pPr marL="177800" lvl="0" indent="-177800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Дългосрочни инвестиционни и оборотни кредити</a:t>
            </a:r>
          </a:p>
          <a:p>
            <a:pPr marL="177800" indent="-177800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 бюджет на инструмента: 418 млн. лв.</a:t>
            </a:r>
          </a:p>
          <a:p>
            <a:pPr marL="177800" lvl="0" indent="-177800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b="1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lvl="0" indent="-177800" algn="just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sz="1800" b="1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BD86A711-0727-4105-91FE-FCB7BBB874B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725225" y="1591298"/>
            <a:ext cx="4304144" cy="1630380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Общини, ПЧП и предприятия  засегнати от кризата, включително пряко засегнати сектори – туризъм, транспорт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4132616F-B2D2-4C0B-8F10-8C25018AB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431" y="4019203"/>
            <a:ext cx="4304145" cy="2152995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сайта на Фонд на фондовете </a:t>
            </a: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има информация за фонд-мениджърите, управляващи инструмента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Фирмите кандидатстват при съответния мениджър за района от страната</a:t>
            </a:r>
            <a:endParaRPr lang="en-US" altLang="en-US" sz="20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1B43F7D-8476-4AFB-8A81-A24DFB68D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64" y="1032568"/>
            <a:ext cx="4441272" cy="461665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ОСНОВНИ ПАРАМЕТРИ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5FC9EB8-874E-4ADB-B446-D8241E572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697" y="1032568"/>
            <a:ext cx="4304144" cy="461665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КРАЙНИ ПОЛУЧАТЕЛИ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DA0B5DE-55D5-445C-88A3-4AAD89D46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697" y="3289336"/>
            <a:ext cx="4288065" cy="707886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МЕХАНИЗЪМ ЗА ОТПУСКАНЕ</a:t>
            </a:r>
            <a:r>
              <a:rPr lang="en-US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 </a:t>
            </a:r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НА КРЕДИТИТЕ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BAEDC0DD-E5E0-4EA3-AFD2-A59D95F8A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79" y="51179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07079" y="6115488"/>
            <a:ext cx="2237322" cy="5313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780" t="16880" r="4886" b="18226"/>
          <a:stretch/>
        </p:blipFill>
        <p:spPr>
          <a:xfrm>
            <a:off x="7581569" y="6261815"/>
            <a:ext cx="1447800" cy="504110"/>
          </a:xfrm>
          <a:prstGeom prst="rect">
            <a:avLst/>
          </a:prstGeom>
        </p:spPr>
      </p:pic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 txBox="1">
            <a:spLocks/>
          </p:cNvSpPr>
          <p:nvPr/>
        </p:nvSpPr>
        <p:spPr>
          <a:xfrm>
            <a:off x="6924662" y="9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10</a:t>
            </a:fld>
            <a:endParaRPr lang="en-US" altLang="bg-BG" dirty="0"/>
          </a:p>
        </p:txBody>
      </p:sp>
    </p:spTree>
    <p:extLst>
      <p:ext uri="{BB962C8B-B14F-4D97-AF65-F5344CB8AC3E}">
        <p14:creationId xmlns:p14="http://schemas.microsoft.com/office/powerpoint/2010/main" xmlns="" val="416722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24662" y="92075"/>
            <a:ext cx="2133600" cy="365125"/>
          </a:xfrm>
        </p:spPr>
        <p:txBody>
          <a:bodyPr/>
          <a:lstStyle/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2</a:t>
            </a:fld>
            <a:endParaRPr lang="en-US" altLang="bg-BG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52400" y="6250436"/>
            <a:ext cx="2237322" cy="5313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780" t="16880" r="4886" b="18226"/>
          <a:stretch/>
        </p:blipFill>
        <p:spPr>
          <a:xfrm>
            <a:off x="7467600" y="6256908"/>
            <a:ext cx="1447800" cy="50411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710B402A-E1DB-478A-BE9D-429A62D2D0B7}"/>
              </a:ext>
            </a:extLst>
          </p:cNvPr>
          <p:cNvSpPr txBox="1">
            <a:spLocks/>
          </p:cNvSpPr>
          <p:nvPr/>
        </p:nvSpPr>
        <p:spPr bwMode="auto">
          <a:xfrm>
            <a:off x="457200" y="-108466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bg-BG" sz="24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Финансови инструменти с публичен ресурс </a:t>
            </a:r>
            <a:r>
              <a:rPr lang="ru-RU" sz="24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справяне с икономическите последствия от </a:t>
            </a:r>
            <a:r>
              <a:rPr lang="en-US" sz="24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COVID 19</a:t>
            </a:r>
            <a:endParaRPr lang="ru-RU" sz="2400" b="1" u="sng" dirty="0">
              <a:solidFill>
                <a:srgbClr val="003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A675979B-EED8-4BE1-BC2A-8AD4CE1FBB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5059004"/>
              </p:ext>
            </p:extLst>
          </p:nvPr>
        </p:nvGraphicFramePr>
        <p:xfrm>
          <a:off x="0" y="630198"/>
          <a:ext cx="9144000" cy="562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45049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4">
            <a:extLst>
              <a:ext uri="{FF2B5EF4-FFF2-40B4-BE49-F238E27FC236}">
                <a16:creationId xmlns:a16="http://schemas.microsoft.com/office/drawing/2014/main" xmlns="" id="{62C858D0-BA38-4A40-B259-D141E65B1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92" y="1673301"/>
            <a:ext cx="3615986" cy="1398954"/>
          </a:xfrm>
          <a:prstGeom prst="chevron">
            <a:avLst>
              <a:gd name="adj" fmla="val 3682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>
              <a:defRPr sz="2400" b="1">
                <a:solidFill>
                  <a:schemeClr val="tx1"/>
                </a:solidFill>
                <a:latin typeface="Baskerville" pitchFamily="18" charset="0"/>
              </a:defRPr>
            </a:lvl1pPr>
            <a:lvl2pPr marL="742950" indent="-285750" algn="ctr">
              <a:defRPr sz="2400" b="1">
                <a:solidFill>
                  <a:schemeClr val="tx1"/>
                </a:solidFill>
                <a:latin typeface="Baskerville" pitchFamily="18" charset="0"/>
              </a:defRPr>
            </a:lvl2pPr>
            <a:lvl3pPr marL="1143000" indent="-228600" algn="ctr">
              <a:defRPr sz="2400" b="1">
                <a:solidFill>
                  <a:schemeClr val="tx1"/>
                </a:solidFill>
                <a:latin typeface="Baskerville" pitchFamily="18" charset="0"/>
              </a:defRPr>
            </a:lvl3pPr>
            <a:lvl4pPr marL="1600200" indent="-228600" algn="ctr">
              <a:defRPr sz="2400" b="1">
                <a:solidFill>
                  <a:schemeClr val="tx1"/>
                </a:solidFill>
                <a:latin typeface="Baskerville" pitchFamily="18" charset="0"/>
              </a:defRPr>
            </a:lvl4pPr>
            <a:lvl5pPr marL="2057400" indent="-228600" algn="ctr">
              <a:defRPr sz="2400" b="1">
                <a:solidFill>
                  <a:schemeClr val="tx1"/>
                </a:solidFill>
                <a:latin typeface="Baskervill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askervill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askervill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askervill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Baskerville" pitchFamily="18" charset="0"/>
              </a:defRPr>
            </a:lvl9pPr>
          </a:lstStyle>
          <a:p>
            <a:pPr algn="l"/>
            <a:r>
              <a:rPr lang="bg-BG" sz="1800" b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en-US" sz="1800" b="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одпом</a:t>
            </a:r>
            <a:r>
              <a:rPr lang="bg-BG" sz="1800" b="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агане</a:t>
            </a:r>
            <a:r>
              <a:rPr lang="bg-BG" sz="1800" b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en-US" sz="1800" b="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засегнатите</a:t>
            </a:r>
            <a:r>
              <a:rPr lang="en-US" sz="1800" b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lang="en-US" sz="1800" b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Пандемията</a:t>
            </a:r>
            <a:r>
              <a:rPr lang="en-US" sz="1800" b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физически</a:t>
            </a:r>
            <a:r>
              <a:rPr lang="en-US" sz="1800" b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лица</a:t>
            </a:r>
            <a:r>
              <a:rPr lang="bg-BG" sz="1800" b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които са:</a:t>
            </a:r>
            <a:endParaRPr lang="en-US" altLang="en-US" sz="1800" b="0" dirty="0">
              <a:solidFill>
                <a:srgbClr val="003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4ECBF8B9-82A5-4218-8AAE-0E62190AB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050" y="1503993"/>
            <a:ext cx="3608350" cy="816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bg-BG" altLang="en-US" sz="18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Наети на трудов договор</a:t>
            </a:r>
            <a:r>
              <a:rPr lang="en-US" altLang="en-US" sz="18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altLang="en-US" sz="18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неплатен отпуск </a:t>
            </a:r>
            <a:endParaRPr lang="en-US" altLang="en-US" sz="18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xmlns="" id="{7B5B6711-7F37-477C-92E8-C54DCE4CE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483583"/>
            <a:ext cx="3608351" cy="77791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bg-BG" altLang="en-US" sz="18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Самоосигуряващи се лица, които са прекъснали дейност или имат поне 20 % спад в доходите</a:t>
            </a:r>
            <a:endParaRPr lang="en-US" altLang="en-US" sz="18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xmlns="" id="{1B6769BA-01DF-4C6D-A197-834F61A3D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522" y="4040355"/>
            <a:ext cx="3918678" cy="4809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Бюджет: 200 млн. лв.</a:t>
            </a:r>
            <a:endParaRPr lang="en-US" altLang="en-US" sz="20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xmlns="" id="{19ED0008-F3D1-4B89-8A6E-0F3049053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00" y="3809078"/>
            <a:ext cx="4439412" cy="82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ru-RU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Без такси, </a:t>
            </a:r>
            <a:r>
              <a:rPr lang="ru-RU" altLang="en-US" sz="2000" kern="0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комисион</a:t>
            </a: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altLang="en-US" sz="2000" kern="0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неустойки по кредитите</a:t>
            </a:r>
            <a:endParaRPr lang="en-US" altLang="en-US" sz="20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8CC3FF8-12A1-4B24-BE5D-3799EA9EE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00" y="5040529"/>
            <a:ext cx="1447800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1600" b="1" i="1" dirty="0">
                <a:solidFill>
                  <a:srgbClr val="003466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Относно физическите лица:</a:t>
            </a:r>
          </a:p>
        </p:txBody>
      </p:sp>
      <p:sp>
        <p:nvSpPr>
          <p:cNvPr id="29" name="Oval 15">
            <a:extLst>
              <a:ext uri="{FF2B5EF4-FFF2-40B4-BE49-F238E27FC236}">
                <a16:creationId xmlns:a16="http://schemas.microsoft.com/office/drawing/2014/main" xmlns="" id="{1336C525-5213-4348-80E0-CCB4067B2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478" y="4634823"/>
            <a:ext cx="2340000" cy="82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Кредит до 4 500 лева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 от една единствена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ТБ </a:t>
            </a:r>
            <a:endParaRPr lang="en-US" altLang="en-US" sz="1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val 15">
            <a:extLst>
              <a:ext uri="{FF2B5EF4-FFF2-40B4-BE49-F238E27FC236}">
                <a16:creationId xmlns:a16="http://schemas.microsoft.com/office/drawing/2014/main" xmlns="" id="{F2A4162B-1FC3-4BB7-8B29-E4052192F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1092" y="4717839"/>
            <a:ext cx="2340000" cy="82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Лихвен процент по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Кредита: 0 %</a:t>
            </a:r>
          </a:p>
          <a:p>
            <a:pPr algn="ctr"/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Без обезпечения</a:t>
            </a:r>
            <a:endParaRPr lang="en-US" altLang="en-US" sz="1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15">
            <a:extLst>
              <a:ext uri="{FF2B5EF4-FFF2-40B4-BE49-F238E27FC236}">
                <a16:creationId xmlns:a16="http://schemas.microsoft.com/office/drawing/2014/main" xmlns="" id="{9BB84B2C-5293-41C4-884F-7828EB4DF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849" y="5482016"/>
            <a:ext cx="2340000" cy="82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33011" tIns="33011" rIns="33011" bIns="33011" anchor="ctr"/>
          <a:lstStyle/>
          <a:p>
            <a:pPr algn="ctr" defTabSz="88106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Краен срок за </a:t>
            </a:r>
          </a:p>
          <a:p>
            <a:pPr algn="ctr" defTabSz="88106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Кандидатстване:</a:t>
            </a:r>
          </a:p>
          <a:p>
            <a:pPr algn="ctr" defTabSz="88106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31.12.2020 г.</a:t>
            </a:r>
            <a:endParaRPr lang="en-US" altLang="en-US" sz="1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15">
            <a:extLst>
              <a:ext uri="{FF2B5EF4-FFF2-40B4-BE49-F238E27FC236}">
                <a16:creationId xmlns:a16="http://schemas.microsoft.com/office/drawing/2014/main" xmlns="" id="{88CC0324-3D68-4A69-A0D6-2CA076BB1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3478" y="5581808"/>
            <a:ext cx="2340000" cy="82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Издължаване: до 5 години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g-BG" altLang="en-US" sz="1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Гратис: от 6 м. до 24 м.</a:t>
            </a:r>
            <a:endParaRPr lang="en-US" altLang="en-US" sz="1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2C52B2B-7181-409E-ADB4-B5D5ADF6017F}"/>
              </a:ext>
            </a:extLst>
          </p:cNvPr>
          <p:cNvSpPr txBox="1"/>
          <p:nvPr/>
        </p:nvSpPr>
        <p:spPr>
          <a:xfrm>
            <a:off x="228601" y="107152"/>
            <a:ext cx="86867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6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Безлихвени кредити в помощ на хора, лишени от възможността да полагат труд поради COVID-19</a:t>
            </a:r>
          </a:p>
        </p:txBody>
      </p:sp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7102475"/>
            <a:ext cx="2133600" cy="365125"/>
          </a:xfrm>
        </p:spPr>
        <p:txBody>
          <a:bodyPr/>
          <a:lstStyle/>
          <a:p>
            <a:pPr algn="ctr">
              <a:defRPr/>
            </a:pPr>
            <a:fld id="{3063BD9D-52E8-4779-B052-B3FEB0D82F6A}" type="slidenum">
              <a:rPr lang="en-US" altLang="bg-BG" smtClean="0"/>
              <a:pPr algn="ctr">
                <a:defRPr/>
              </a:pPr>
              <a:t>3</a:t>
            </a:fld>
            <a:endParaRPr lang="en-US" altLang="bg-BG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BD42142-AE61-41E8-A52E-FBAE3F715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458200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ЦЕЛ НА ПРОГРАМАТА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555812A-BEA9-484D-B1C9-EAA0382AC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03412" cy="40011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ФИНАНСОВА РАМКА НА ПРОГРАМАТА </a:t>
            </a:r>
          </a:p>
        </p:txBody>
      </p:sp>
      <p:sp>
        <p:nvSpPr>
          <p:cNvPr id="43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 txBox="1">
            <a:spLocks/>
          </p:cNvSpPr>
          <p:nvPr/>
        </p:nvSpPr>
        <p:spPr>
          <a:xfrm>
            <a:off x="6901464" y="1575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3</a:t>
            </a:fld>
            <a:endParaRPr lang="en-US" altLang="bg-BG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52400" y="6250436"/>
            <a:ext cx="2237322" cy="53136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8780" t="16880" r="4886" b="18226"/>
          <a:stretch/>
        </p:blipFill>
        <p:spPr>
          <a:xfrm>
            <a:off x="7467600" y="6256908"/>
            <a:ext cx="1447800" cy="5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133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9489AEC-ED40-4B69-B86D-CC9EE1198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8649941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МЕХАНИЗЪМ ЗА ОТПУСКАНЕ</a:t>
            </a:r>
            <a:r>
              <a:rPr lang="en-US" alt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 </a:t>
            </a:r>
            <a:r>
              <a:rPr lang="bg-BG" alt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КРЕДИТИТЕ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xmlns="" id="{7BB87183-B39A-4C34-A48D-61EF40DD6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2026"/>
            <a:ext cx="4038600" cy="9941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сайта на ББР се оповестява информация за Банките партньори</a:t>
            </a:r>
            <a:endParaRPr lang="en-US" altLang="en-US" sz="2000" b="1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xmlns="" id="{04D7C41E-3F80-4DC1-956F-B0EC5DADF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25162"/>
            <a:ext cx="4343400" cy="7944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Кандидатстване в избраната от тях Банка-партньор</a:t>
            </a:r>
            <a:endParaRPr lang="en-US" altLang="en-US" sz="2000" b="1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xmlns="" id="{8DD69A1A-2D35-44D8-94B7-3745B60EB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054" y="3976169"/>
            <a:ext cx="4191000" cy="9941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Прилагане на всички необходими документи и декларации</a:t>
            </a:r>
            <a:endParaRPr lang="en-US" altLang="en-US" sz="2000" b="1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xmlns="" id="{65E2C915-684A-48C6-B4F0-1A833EDA0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146055"/>
            <a:ext cx="4548608" cy="105279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Преглед на документите от Банката-партньор и отпускане на искания кредит</a:t>
            </a:r>
            <a:endParaRPr lang="en-US" altLang="en-US" sz="2000" b="1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69A543C-D066-4B52-83B8-2ABE632C20D4}"/>
              </a:ext>
            </a:extLst>
          </p:cNvPr>
          <p:cNvSpPr txBox="1"/>
          <p:nvPr/>
        </p:nvSpPr>
        <p:spPr>
          <a:xfrm>
            <a:off x="290502" y="113829"/>
            <a:ext cx="86248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6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Безлихвени кредити в помощ на хора, лишени от възможността да полагат труд поради COVID-19</a:t>
            </a:r>
          </a:p>
        </p:txBody>
      </p:sp>
      <p:sp>
        <p:nvSpPr>
          <p:cNvPr id="37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0808" y="164203"/>
            <a:ext cx="2133600" cy="365125"/>
          </a:xfrm>
        </p:spPr>
        <p:txBody>
          <a:bodyPr/>
          <a:lstStyle/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4</a:t>
            </a:fld>
            <a:endParaRPr lang="en-US" altLang="bg-BG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52400" y="6250436"/>
            <a:ext cx="2237322" cy="53136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8780" t="16880" r="4886" b="18226"/>
          <a:stretch/>
        </p:blipFill>
        <p:spPr>
          <a:xfrm>
            <a:off x="7467600" y="6256908"/>
            <a:ext cx="1447800" cy="5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20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BD42142-AE61-41E8-A52E-FBAE3F715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071089"/>
            <a:ext cx="4264026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200" b="1" i="1" dirty="0">
                <a:solidFill>
                  <a:prstClr val="white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ЦЕЛ НА ПРОГРАМАТА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2C52B2B-7181-409E-ADB4-B5D5ADF6017F}"/>
              </a:ext>
            </a:extLst>
          </p:cNvPr>
          <p:cNvSpPr txBox="1"/>
          <p:nvPr/>
        </p:nvSpPr>
        <p:spPr>
          <a:xfrm>
            <a:off x="149227" y="31337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Необезпечени кредити за МСП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1594905"/>
            <a:ext cx="4264027" cy="24675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/>
          <a:p>
            <a:pPr marL="285750" indent="-285750" defTabSz="881063">
              <a:buFont typeface="Arial" panose="020B0604020202020204" pitchFamily="34" charset="0"/>
              <a:buChar char="•"/>
            </a:pPr>
            <a:r>
              <a:rPr lang="bg-BG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Кредити за МСП, предоставяни от търговските банки </a:t>
            </a:r>
          </a:p>
          <a:p>
            <a:pPr marL="285750" indent="-285750" defTabSz="881063">
              <a:buFont typeface="Arial" panose="020B0604020202020204" pitchFamily="34" charset="0"/>
              <a:buChar char="•"/>
            </a:pPr>
            <a:r>
              <a:rPr lang="bg-BG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осигуряване на ликвидност, с цел </a:t>
            </a:r>
            <a:r>
              <a:rPr lang="ru-RU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преодоляване на негативните последици от </a:t>
            </a:r>
            <a:r>
              <a:rPr lang="bg-BG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COVID-19.</a:t>
            </a:r>
          </a:p>
          <a:p>
            <a:pPr marL="285750" indent="-285750" defTabSz="881063">
              <a:buFont typeface="Arial" panose="020B0604020202020204" pitchFamily="34" charset="0"/>
              <a:buChar char="•"/>
            </a:pPr>
            <a:r>
              <a:rPr lang="bg-BG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 обем на програмата – </a:t>
            </a:r>
            <a:r>
              <a:rPr lang="bg-BG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млрд. лв.</a:t>
            </a:r>
            <a:endParaRPr lang="en-GB" sz="2000" b="1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BD42142-AE61-41E8-A52E-FBAE3F715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" y="1074122"/>
            <a:ext cx="4003269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200" b="1" i="1" cap="all" dirty="0">
                <a:solidFill>
                  <a:prstClr val="white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Основни параметри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67625" y="1554813"/>
            <a:ext cx="4044193" cy="466949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/>
          <a:p>
            <a:pPr marL="171450" indent="-171450" defTabSz="8810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Максимален размер: до 300 000 лв.</a:t>
            </a:r>
            <a:r>
              <a:rPr lang="bg-BG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 defTabSz="8810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Гратисен период (главница и лихва): до 36 месеца.</a:t>
            </a:r>
          </a:p>
          <a:p>
            <a:pPr marL="171450" indent="-171450" defTabSz="8810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Без обезпечение.</a:t>
            </a:r>
          </a:p>
          <a:p>
            <a:pPr marL="171450" indent="-171450" defTabSz="8810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Допустими са всички сектори и обхваща </a:t>
            </a:r>
            <a:r>
              <a:rPr lang="ru-RU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цялата територия на </a:t>
            </a:r>
            <a:r>
              <a:rPr lang="ru-RU" sz="2000" b="1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България</a:t>
            </a:r>
            <a:r>
              <a:rPr lang="ru-RU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2000" b="1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defTabSz="8810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Срок за кандидатстване: до 23.12.2020 г. </a:t>
            </a:r>
            <a:endParaRPr lang="en-GB" sz="2000" b="1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xmlns="" id="{BAEDC0DD-E5E0-4EA3-AFD2-A59D95F8A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2" y="616342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52400" y="6250436"/>
            <a:ext cx="2237322" cy="53136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8780" t="16880" r="4886" b="18226"/>
          <a:stretch/>
        </p:blipFill>
        <p:spPr>
          <a:xfrm>
            <a:off x="7467600" y="6256908"/>
            <a:ext cx="1447800" cy="504110"/>
          </a:xfrm>
          <a:prstGeom prst="rect">
            <a:avLst/>
          </a:prstGeom>
        </p:spPr>
      </p:pic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 txBox="1">
            <a:spLocks/>
          </p:cNvSpPr>
          <p:nvPr/>
        </p:nvSpPr>
        <p:spPr>
          <a:xfrm>
            <a:off x="6924662" y="9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5</a:t>
            </a:fld>
            <a:endParaRPr lang="en-US" altLang="bg-B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9C359BD-4969-40F2-A6B8-EA08EE3EF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4124259"/>
            <a:ext cx="4264027" cy="70788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МЕХАНИЗЪМ ЗА ОТПУСКАНЕ</a:t>
            </a:r>
            <a:r>
              <a:rPr lang="en-US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 </a:t>
            </a:r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КРЕДИТИТЕ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1AD2B601-7C74-4C9B-BC3F-2A61F32C8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9" y="4880392"/>
            <a:ext cx="4264027" cy="12981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сайта на ББР </a:t>
            </a: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 оповестява информация за </a:t>
            </a:r>
            <a:r>
              <a:rPr lang="bg-BG" altLang="en-US" sz="2000" kern="0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Банките</a:t>
            </a:r>
            <a:r>
              <a:rPr lang="en-US" altLang="en-US" sz="2000" kern="0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bg-BG" altLang="en-US" sz="2000" kern="0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партньори</a:t>
            </a: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МСП кандидатстват в избраната от тях Банка партньор.</a:t>
            </a:r>
            <a:endParaRPr lang="en-US" altLang="en-US" sz="20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45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>
            <a:extLst>
              <a:ext uri="{FF2B5EF4-FFF2-40B4-BE49-F238E27FC236}">
                <a16:creationId xmlns:a16="http://schemas.microsoft.com/office/drawing/2014/main" xmlns="" id="{21E8E7C0-9416-420A-81C4-0813C890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073" y="201649"/>
            <a:ext cx="67158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rgbClr val="1F497D"/>
              </a:buClr>
              <a:buSzPct val="110000"/>
              <a:buFontTx/>
              <a:buNone/>
              <a:tabLst/>
              <a:defRPr/>
            </a:pPr>
            <a:r>
              <a:rPr lang="bg-BG" altLang="bg-BG" sz="28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Кредити за МСП с лихвена субсидия</a:t>
            </a:r>
            <a:endParaRPr lang="en-GB" altLang="bg-BG" sz="2800" b="1" u="sng" dirty="0">
              <a:solidFill>
                <a:srgbClr val="003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693E33FD-E5DE-429B-AB2D-C5551D54C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3" y="1432800"/>
            <a:ext cx="4446153" cy="4668776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-177800" algn="just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Максимален размер на гаранция/кредит: до 3.6 млн. лв.</a:t>
            </a:r>
          </a:p>
          <a:p>
            <a:pPr marL="177800" lvl="0" indent="-177800" algn="just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ru-RU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Максимален срок: до 10 години, с възможност за </a:t>
            </a:r>
            <a:r>
              <a:rPr lang="ru-RU" altLang="bg-BG" sz="2000" b="1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гратисен</a:t>
            </a:r>
            <a:r>
              <a:rPr lang="ru-RU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период.</a:t>
            </a:r>
            <a:endParaRPr lang="bg-BG" altLang="bg-BG" sz="2000" b="1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lvl="0" indent="-177800" algn="just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Кредити с лихвена субсидия за фирмите, запазващи заетостта по време на кризата.</a:t>
            </a:r>
          </a:p>
          <a:p>
            <a:pPr marL="177800" indent="-177800" algn="just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 бюджет на продукта от 170 млн. лв. с възможност за подкрепа на портфейл от нови кредити в размер до 850 млн. лв.</a:t>
            </a:r>
          </a:p>
          <a:p>
            <a:pPr marL="177800" lvl="0" indent="-177800" algn="just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sz="180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700B7454-225D-49E1-BB83-9F2DE012D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399" y="1362587"/>
            <a:ext cx="4333861" cy="2455487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lvl="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Продуктът е насочен към финансиране на МСП</a:t>
            </a:r>
          </a:p>
          <a:p>
            <a:pPr marL="177800" lvl="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Предоставяне на оборотни и инвестиционни кредити, включително и реструктуриране при затруднено финансово състояние на предприятията вследствие кризата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5FE78A4-C886-42E0-8352-CA784C8FA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74" y="931701"/>
            <a:ext cx="4437426" cy="430887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2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ОСНОВНИ ПАРАМЕТРИ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58B7D36-CA19-4A6C-AE02-5FA1B8CA1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8348" y="931700"/>
            <a:ext cx="4333861" cy="430887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2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КРАЙНИ ПОЛУЧАТЕЛИ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xmlns="" id="{BAEDC0DD-E5E0-4EA3-AFD2-A59D95F8A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2" y="616342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52400" y="6250436"/>
            <a:ext cx="2237322" cy="5313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780" t="16880" r="4886" b="18226"/>
          <a:stretch/>
        </p:blipFill>
        <p:spPr>
          <a:xfrm>
            <a:off x="7467600" y="6256908"/>
            <a:ext cx="1447800" cy="504110"/>
          </a:xfrm>
          <a:prstGeom prst="rect">
            <a:avLst/>
          </a:prstGeom>
        </p:spPr>
      </p:pic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 txBox="1">
            <a:spLocks/>
          </p:cNvSpPr>
          <p:nvPr/>
        </p:nvSpPr>
        <p:spPr>
          <a:xfrm>
            <a:off x="6924662" y="9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6</a:t>
            </a:fld>
            <a:endParaRPr lang="en-US" altLang="bg-B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960DE58-AA62-4C58-9103-A0F1F4FED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399" y="3818074"/>
            <a:ext cx="4333861" cy="70788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МЕХАНИЗЪМ ЗА ОТПУСКАНЕ</a:t>
            </a:r>
            <a:r>
              <a:rPr lang="en-US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 </a:t>
            </a:r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НА КРЕДИТИТЕ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xmlns="" id="{B32FE595-C463-46C0-9BD1-9D0211F16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399" y="4639741"/>
            <a:ext cx="4333861" cy="14618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сайта на Фонд на фондовете </a:t>
            </a: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 оповестява информация за Банките партньори.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МСП кандидатстват в избраната от тях Банка партньор.</a:t>
            </a:r>
            <a:endParaRPr lang="en-US" altLang="en-US" sz="20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56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>
            <a:extLst>
              <a:ext uri="{FF2B5EF4-FFF2-40B4-BE49-F238E27FC236}">
                <a16:creationId xmlns:a16="http://schemas.microsoft.com/office/drawing/2014/main" xmlns="" id="{21E8E7C0-9416-420A-81C4-0813C890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1649"/>
            <a:ext cx="74727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rgbClr val="1F497D"/>
              </a:buClr>
              <a:buSzPct val="110000"/>
              <a:buFontTx/>
              <a:buNone/>
              <a:tabLst/>
              <a:defRPr/>
            </a:pPr>
            <a:r>
              <a:rPr lang="bg-BG" altLang="bg-BG" sz="28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Кредити за МСП и средно-големи предприятия</a:t>
            </a:r>
            <a:endParaRPr lang="en-GB" altLang="bg-BG" sz="2800" b="1" u="sng" dirty="0">
              <a:solidFill>
                <a:srgbClr val="003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693E33FD-E5DE-429B-AB2D-C5551D54C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3" y="1432800"/>
            <a:ext cx="4446153" cy="4668776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-177800" algn="just" defTabSz="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Максимален размер на гаранция/ кредит: до </a:t>
            </a:r>
            <a:r>
              <a:rPr lang="bg-BG" altLang="bg-BG" sz="2000" b="1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bg-BG" sz="2000" b="1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bg-BG" altLang="bg-BG" sz="2000" b="1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млн. лв.</a:t>
            </a:r>
          </a:p>
          <a:p>
            <a:pPr marL="177800" lvl="0" indent="-177800" algn="just" defTabSz="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Възможност за </a:t>
            </a:r>
            <a:r>
              <a:rPr lang="ru-RU" altLang="bg-BG" sz="2000" b="1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рефинансиране </a:t>
            </a:r>
            <a:r>
              <a:rPr lang="ru-RU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задължения (възникнали не повече от преди 60 дни)</a:t>
            </a:r>
            <a:endParaRPr lang="bg-BG" altLang="bg-BG" sz="2000" b="1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 defTabSz="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 бюджет на продукта: от 160 млн. лв. , с възможност за подкрепа на портфейл от нови кредити в размер до 500 млн. лв., достигайки до 880 млн. лв.</a:t>
            </a:r>
          </a:p>
          <a:p>
            <a:pPr marL="177800" lvl="0" indent="-177800" algn="just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sz="180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700B7454-225D-49E1-BB83-9F2DE012D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399" y="1362587"/>
            <a:ext cx="4333861" cy="2455487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lvl="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Временна мярка за подпомагане на МСП и средно-големи предприятия по време на кризата.</a:t>
            </a:r>
          </a:p>
          <a:p>
            <a:pPr marL="17780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Оборотни и </a:t>
            </a:r>
            <a:r>
              <a:rPr lang="bg-BG" altLang="bg-BG" sz="200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многоцелеви</a:t>
            </a: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кредити, вкл. за рефинансиране.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5FE78A4-C886-42E0-8352-CA784C8FA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74" y="931701"/>
            <a:ext cx="4437426" cy="430887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2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ОСНОВНИ ПАРАМЕТРИ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58B7D36-CA19-4A6C-AE02-5FA1B8CA1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8348" y="931700"/>
            <a:ext cx="4333861" cy="430887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2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ЦЕЛ НА ПРОГРАМАТА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xmlns="" id="{BAEDC0DD-E5E0-4EA3-AFD2-A59D95F8A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2" y="616342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52400" y="6250436"/>
            <a:ext cx="2237322" cy="5313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780" t="16880" r="4886" b="18226"/>
          <a:stretch/>
        </p:blipFill>
        <p:spPr>
          <a:xfrm>
            <a:off x="7467600" y="6256908"/>
            <a:ext cx="1447800" cy="504110"/>
          </a:xfrm>
          <a:prstGeom prst="rect">
            <a:avLst/>
          </a:prstGeom>
        </p:spPr>
      </p:pic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 txBox="1">
            <a:spLocks/>
          </p:cNvSpPr>
          <p:nvPr/>
        </p:nvSpPr>
        <p:spPr>
          <a:xfrm>
            <a:off x="6924662" y="9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7</a:t>
            </a:fld>
            <a:endParaRPr lang="en-US" altLang="bg-B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960DE58-AA62-4C58-9103-A0F1F4FED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399" y="3818074"/>
            <a:ext cx="4333861" cy="70788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МЕХАНИЗЪМ ЗА ОТПУСКАНЕ</a:t>
            </a:r>
            <a:r>
              <a:rPr lang="en-US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 </a:t>
            </a:r>
            <a:r>
              <a:rPr lang="bg-BG" altLang="en-US" sz="20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НА КРЕДИТИТЕ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xmlns="" id="{B32FE595-C463-46C0-9BD1-9D0211F16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399" y="4639741"/>
            <a:ext cx="4333861" cy="14618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сайта на ЕИФ </a:t>
            </a: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има информация за банките, подписали споразумения.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Фирмите кандидатстват в избраната от тях банка, прилагаща схемата.</a:t>
            </a:r>
            <a:endParaRPr lang="en-US" altLang="en-US" sz="20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30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>
            <a:extLst>
              <a:ext uri="{FF2B5EF4-FFF2-40B4-BE49-F238E27FC236}">
                <a16:creationId xmlns:a16="http://schemas.microsoft.com/office/drawing/2014/main" xmlns="" id="{21E8E7C0-9416-420A-81C4-0813C890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7868"/>
            <a:ext cx="87249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225"/>
              </a:spcBef>
              <a:spcAft>
                <a:spcPts val="225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24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bg-BG" altLang="bg-BG" sz="28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икро кредити за предприемачи и самонаети лица</a:t>
            </a:r>
            <a:endParaRPr lang="en-GB" altLang="bg-BG" sz="2800" b="1" u="sng" dirty="0">
              <a:solidFill>
                <a:srgbClr val="003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EBBAE50-8340-4C2B-B042-256EB77B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05" y="2133600"/>
            <a:ext cx="3463695" cy="2808223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Микро кредити до 50 хил. лв.</a:t>
            </a:r>
          </a:p>
          <a:p>
            <a:pPr marL="17780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Срок: до 10 години.</a:t>
            </a:r>
          </a:p>
          <a:p>
            <a:pPr marL="17780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Възможност за гратисен период.</a:t>
            </a:r>
          </a:p>
          <a:p>
            <a:pPr marL="177800" lvl="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 бюджет на инструмента: 24 млн. лв.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D737E05F-0B92-4665-BC48-59592D482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314" y="1371600"/>
            <a:ext cx="5281948" cy="2338455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lvl="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Продуктът е фокусиран върху </a:t>
            </a:r>
            <a:r>
              <a:rPr lang="bg-BG" altLang="bg-BG" sz="2000" dirty="0" err="1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микро</a:t>
            </a:r>
            <a:r>
              <a:rPr lang="bg-BG" altLang="bg-BG" sz="2000" dirty="0" smtClean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предприятия с кратка бизнес история.</a:t>
            </a:r>
          </a:p>
          <a:p>
            <a:pPr marL="177800" lvl="0" indent="-177800" defTabSz="4572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Продуктът е насочен и към самонаетите лица и предприемачите от уязвими групи </a:t>
            </a:r>
            <a:r>
              <a:rPr lang="ru-RU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(хора с увреждания, млади до 29 години, безработни повече от шест </a:t>
            </a:r>
            <a:r>
              <a:rPr lang="ru-RU" altLang="bg-BG" sz="200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месеца</a:t>
            </a:r>
            <a:r>
              <a:rPr lang="ru-RU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bg-BG" altLang="bg-BG" sz="200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7F1553-7E0A-4F2A-8D80-904F6F768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00" y="1636958"/>
            <a:ext cx="3460200" cy="461665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altLang="en-US" sz="2400" b="1" i="1" kern="0" dirty="0">
                <a:solidFill>
                  <a:prstClr val="white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ОСНОВНИ ПАРАМЕТРИ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3371157-A70E-43D4-AF3D-24518FE2D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313" y="908828"/>
            <a:ext cx="5215286" cy="461665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КРАЙНИ ПОЛУЧАТЕЛИ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BAEDC0DD-E5E0-4EA3-AFD2-A59D95F8A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2" y="616342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52400" y="6250436"/>
            <a:ext cx="2237322" cy="53136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780" t="16880" r="4886" b="18226"/>
          <a:stretch/>
        </p:blipFill>
        <p:spPr>
          <a:xfrm>
            <a:off x="7467600" y="6256908"/>
            <a:ext cx="1447800" cy="504110"/>
          </a:xfrm>
          <a:prstGeom prst="rect">
            <a:avLst/>
          </a:prstGeom>
        </p:spPr>
      </p:pic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 txBox="1">
            <a:spLocks/>
          </p:cNvSpPr>
          <p:nvPr/>
        </p:nvSpPr>
        <p:spPr>
          <a:xfrm>
            <a:off x="6924662" y="9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8</a:t>
            </a:fld>
            <a:endParaRPr lang="en-US" altLang="bg-B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EFD7ECC-8519-4C15-893F-082187EC3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313" y="3816533"/>
            <a:ext cx="5281947" cy="430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alt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МЕХАНИЗЪМ ЗА ОТПУСКАНЕ</a:t>
            </a:r>
            <a:r>
              <a:rPr lang="en-US" alt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 </a:t>
            </a:r>
            <a:r>
              <a:rPr lang="bg-BG" alt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КРЕДИТИТЕ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xmlns="" id="{E95F87EA-9001-4FF0-9518-C9E443897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314" y="4330649"/>
            <a:ext cx="5281946" cy="15922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b="1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сайта на Фонд на фондовете </a:t>
            </a: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 оповестява информация на посредниците партньори.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sz="2000" kern="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МСП кандидатстват в избраният от тях посредник партньор.</a:t>
            </a:r>
            <a:endParaRPr lang="en-US" altLang="en-US" sz="2000" kern="0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48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>
            <a:extLst>
              <a:ext uri="{FF2B5EF4-FFF2-40B4-BE49-F238E27FC236}">
                <a16:creationId xmlns:a16="http://schemas.microsoft.com/office/drawing/2014/main" xmlns="" id="{21E8E7C0-9416-420A-81C4-0813C890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03" y="731703"/>
            <a:ext cx="8577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rgbClr val="1F497D"/>
              </a:buClr>
              <a:buSzPct val="110000"/>
              <a:buFontTx/>
              <a:buNone/>
              <a:tabLst/>
              <a:defRPr/>
            </a:pPr>
            <a:r>
              <a:rPr lang="bg-BG" altLang="bg-BG" sz="2800" b="1" u="sng" dirty="0">
                <a:solidFill>
                  <a:srgbClr val="003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Капиталови инвестиции</a:t>
            </a:r>
            <a:endParaRPr lang="en-GB" altLang="bg-BG" sz="2800" b="1" u="sng" dirty="0">
              <a:solidFill>
                <a:srgbClr val="003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39D591C5-27C6-4959-A884-4A6DA924D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59" y="1958915"/>
            <a:ext cx="4291420" cy="3615009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-177800" algn="just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2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Размер на инвестицията: средно 800 хил. лева</a:t>
            </a:r>
          </a:p>
          <a:p>
            <a:pPr marL="177800" lvl="0" indent="-177800" algn="just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2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Четири инвестиционни фонда, чрез Фонда на фондовете.</a:t>
            </a:r>
          </a:p>
          <a:p>
            <a:pPr marL="177800" lvl="0" indent="-177800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ru-RU" altLang="bg-BG" sz="22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Подкрепата е предназначена за компании с потенциал да подпомогнат </a:t>
            </a:r>
            <a:r>
              <a:rPr lang="ru-RU" altLang="bg-BG" sz="2200" b="1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възстановяване</a:t>
            </a:r>
            <a:r>
              <a:rPr lang="ru-RU" altLang="bg-BG" sz="22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икономиката след </a:t>
            </a:r>
            <a:r>
              <a:rPr lang="ru-RU" altLang="bg-BG" sz="2200" b="1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кризата</a:t>
            </a:r>
            <a:r>
              <a:rPr lang="ru-RU" altLang="bg-BG" sz="22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	 особено в </a:t>
            </a:r>
            <a:r>
              <a:rPr lang="ru-RU" altLang="bg-BG" sz="2200" b="1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сферата</a:t>
            </a:r>
            <a:r>
              <a:rPr lang="ru-RU" altLang="bg-BG" sz="22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	 иновациите и </a:t>
            </a:r>
            <a:r>
              <a:rPr lang="ru-RU" altLang="bg-BG" sz="2200" b="1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дигитализацията</a:t>
            </a:r>
            <a:r>
              <a:rPr lang="ru-RU" altLang="bg-BG" sz="2200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2200" b="1" dirty="0">
              <a:solidFill>
                <a:srgbClr val="0034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82245C1E-CC29-4670-97F4-EB547BB12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7610" y="2034640"/>
            <a:ext cx="4220859" cy="2387054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lvl="0" indent="-177800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МСП, с фокус върху стартиращи (</a:t>
            </a:r>
            <a:r>
              <a:rPr lang="bg-BG" altLang="bg-BG" sz="2000" dirty="0" err="1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стартъпи</a:t>
            </a: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и иновативни предприятия.</a:t>
            </a:r>
          </a:p>
          <a:p>
            <a:pPr marL="177800" lvl="0" indent="-177800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2000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Финансиране на	 инвестиционните нужди на	 предприятията и предоставяне на ликвидна подкрепа.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AFDE4139-F742-477A-8DB0-89B69886B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747" y="4982279"/>
            <a:ext cx="4333862" cy="577809"/>
          </a:xfrm>
          <a:prstGeom prst="rect">
            <a:avLst/>
          </a:prstGeom>
          <a:gradFill>
            <a:gsLst>
              <a:gs pos="0">
                <a:srgbClr val="1CADE4">
                  <a:lumMod val="5000"/>
                  <a:lumOff val="95000"/>
                </a:srgbClr>
              </a:gs>
              <a:gs pos="74000">
                <a:srgbClr val="1CADE4">
                  <a:lumMod val="45000"/>
                  <a:lumOff val="55000"/>
                </a:srgbClr>
              </a:gs>
              <a:gs pos="83000">
                <a:srgbClr val="1CADE4">
                  <a:lumMod val="45000"/>
                  <a:lumOff val="55000"/>
                </a:srgbClr>
              </a:gs>
              <a:gs pos="100000">
                <a:srgbClr val="1CADE4">
                  <a:lumMod val="30000"/>
                  <a:lumOff val="70000"/>
                </a:srgbClr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33011" tIns="33011" rIns="33011" bIns="33011" anchor="ctr"/>
          <a:lstStyle>
            <a:lvl1pPr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97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1063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0800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60538" algn="l" defTabSz="881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177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749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321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89338" defTabSz="8810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 algn="ctr" defTabSz="457200" eaLnBrk="1" fontAlgn="auto" hangingPunct="1">
              <a:spcBef>
                <a:spcPts val="500"/>
              </a:spcBef>
              <a:spcAft>
                <a:spcPts val="500"/>
              </a:spcAft>
              <a:buClr>
                <a:srgbClr val="1F497D"/>
              </a:buClr>
              <a:buSzPct val="110000"/>
              <a:defRPr/>
            </a:pPr>
            <a:r>
              <a:rPr lang="bg-BG" altLang="bg-BG" b="1" dirty="0">
                <a:solidFill>
                  <a:srgbClr val="0034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 милиона лева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07FEDC4-E1C1-450E-AFE0-36A487B0E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59" y="1454816"/>
            <a:ext cx="4291420" cy="461665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ОСНОВНИ ПАРАМЕТРИ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68AC6F0-91FA-439C-BF54-E4E9A0A0A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2330" y="1478098"/>
            <a:ext cx="4291420" cy="461665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КРАЙНИ ПОЛУЧАТЕЛИ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A161C91-6B30-45B1-8E99-212DB7265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090" y="4516571"/>
            <a:ext cx="4333862" cy="461665"/>
          </a:xfrm>
          <a:prstGeom prst="rect">
            <a:avLst/>
          </a:prstGeom>
          <a:solidFill>
            <a:srgbClr val="2683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Roboto Slab" pitchFamily="2" charset="0"/>
                <a:cs typeface="Calibri" panose="020F0502020204030204" pitchFamily="34" charset="0"/>
              </a:rPr>
              <a:t>БЮДЖЕТ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BAEDC0DD-E5E0-4EA3-AFD2-A59D95F8A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19" y="5560089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20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94B63F7-8A22-4E73-A357-4DFB7E15F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31" b="17694"/>
          <a:stretch/>
        </p:blipFill>
        <p:spPr>
          <a:xfrm>
            <a:off x="152400" y="6250436"/>
            <a:ext cx="2237322" cy="5313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42712854-4D43-49BC-937A-7A8873F273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780" t="16880" r="4886" b="18226"/>
          <a:stretch/>
        </p:blipFill>
        <p:spPr>
          <a:xfrm>
            <a:off x="7467600" y="6256908"/>
            <a:ext cx="1447800" cy="504110"/>
          </a:xfrm>
          <a:prstGeom prst="rect">
            <a:avLst/>
          </a:prstGeom>
        </p:spPr>
      </p:pic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xmlns="" id="{1EFC01E1-7720-4B7B-811A-DEAE5EC5BD03}"/>
              </a:ext>
            </a:extLst>
          </p:cNvPr>
          <p:cNvSpPr txBox="1">
            <a:spLocks/>
          </p:cNvSpPr>
          <p:nvPr/>
        </p:nvSpPr>
        <p:spPr>
          <a:xfrm>
            <a:off x="6924662" y="9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063BD9D-52E8-4779-B052-B3FEB0D82F6A}" type="slidenum">
              <a:rPr lang="en-US" altLang="bg-BG" smtClean="0"/>
              <a:pPr>
                <a:defRPr/>
              </a:pPr>
              <a:t>9</a:t>
            </a:fld>
            <a:endParaRPr lang="en-US" altLang="bg-BG" dirty="0"/>
          </a:p>
        </p:txBody>
      </p:sp>
    </p:spTree>
    <p:extLst>
      <p:ext uri="{BB962C8B-B14F-4D97-AF65-F5344CB8AC3E}">
        <p14:creationId xmlns:p14="http://schemas.microsoft.com/office/powerpoint/2010/main" xmlns="" val="4217855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3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11814</TotalTime>
  <Words>987</Words>
  <Application>Microsoft Office PowerPoint</Application>
  <PresentationFormat>On-screen Show (4:3)</PresentationFormat>
  <Paragraphs>136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Hristova</dc:creator>
  <cp:lastModifiedBy>Nusha Ivanova</cp:lastModifiedBy>
  <cp:revision>1198</cp:revision>
  <cp:lastPrinted>2020-04-21T05:52:31Z</cp:lastPrinted>
  <dcterms:created xsi:type="dcterms:W3CDTF">2006-08-16T00:00:00Z</dcterms:created>
  <dcterms:modified xsi:type="dcterms:W3CDTF">2020-04-21T11:20:50Z</dcterms:modified>
</cp:coreProperties>
</file>